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9"/>
  </p:notesMasterIdLst>
  <p:sldIdLst>
    <p:sldId id="264" r:id="rId2"/>
    <p:sldId id="318" r:id="rId3"/>
    <p:sldId id="271" r:id="rId4"/>
    <p:sldId id="268" r:id="rId5"/>
    <p:sldId id="270" r:id="rId6"/>
    <p:sldId id="274" r:id="rId7"/>
    <p:sldId id="275" r:id="rId8"/>
    <p:sldId id="282" r:id="rId9"/>
    <p:sldId id="283" r:id="rId10"/>
    <p:sldId id="277" r:id="rId11"/>
    <p:sldId id="273" r:id="rId12"/>
    <p:sldId id="314" r:id="rId13"/>
    <p:sldId id="280" r:id="rId14"/>
    <p:sldId id="281" r:id="rId15"/>
    <p:sldId id="284" r:id="rId16"/>
    <p:sldId id="265" r:id="rId17"/>
    <p:sldId id="313" r:id="rId18"/>
    <p:sldId id="312" r:id="rId19"/>
    <p:sldId id="286" r:id="rId20"/>
    <p:sldId id="287" r:id="rId21"/>
    <p:sldId id="288" r:id="rId22"/>
    <p:sldId id="291" r:id="rId23"/>
    <p:sldId id="266" r:id="rId24"/>
    <p:sldId id="290" r:id="rId25"/>
    <p:sldId id="292" r:id="rId26"/>
    <p:sldId id="293" r:id="rId27"/>
    <p:sldId id="294" r:id="rId28"/>
    <p:sldId id="296" r:id="rId29"/>
    <p:sldId id="295" r:id="rId30"/>
    <p:sldId id="297" r:id="rId31"/>
    <p:sldId id="298" r:id="rId32"/>
    <p:sldId id="319" r:id="rId33"/>
    <p:sldId id="299" r:id="rId34"/>
    <p:sldId id="300" r:id="rId35"/>
    <p:sldId id="301" r:id="rId36"/>
    <p:sldId id="317" r:id="rId37"/>
    <p:sldId id="315" r:id="rId38"/>
    <p:sldId id="267" r:id="rId39"/>
    <p:sldId id="303" r:id="rId40"/>
    <p:sldId id="305" r:id="rId41"/>
    <p:sldId id="304" r:id="rId42"/>
    <p:sldId id="307" r:id="rId43"/>
    <p:sldId id="308" r:id="rId44"/>
    <p:sldId id="309" r:id="rId45"/>
    <p:sldId id="310" r:id="rId46"/>
    <p:sldId id="316" r:id="rId47"/>
    <p:sldId id="311" r:id="rId48"/>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23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03" autoAdjust="0"/>
    <p:restoredTop sz="94660"/>
  </p:normalViewPr>
  <p:slideViewPr>
    <p:cSldViewPr snapToGrid="0">
      <p:cViewPr varScale="1">
        <p:scale>
          <a:sx n="108" d="100"/>
          <a:sy n="108" d="100"/>
        </p:scale>
        <p:origin x="56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82119" cy="466434"/>
          </a:xfrm>
          <a:prstGeom prst="rect">
            <a:avLst/>
          </a:prstGeom>
        </p:spPr>
        <p:txBody>
          <a:bodyPr vert="horz" lIns="93161" tIns="46582" rIns="93161" bIns="46582" rtlCol="0"/>
          <a:lstStyle>
            <a:lvl1pPr algn="l">
              <a:defRPr sz="1200"/>
            </a:lvl1pPr>
          </a:lstStyle>
          <a:p>
            <a:endParaRPr lang="en-US"/>
          </a:p>
        </p:txBody>
      </p:sp>
      <p:sp>
        <p:nvSpPr>
          <p:cNvPr id="3" name="Date Placeholder 2"/>
          <p:cNvSpPr>
            <a:spLocks noGrp="1"/>
          </p:cNvSpPr>
          <p:nvPr>
            <p:ph type="dt" idx="1"/>
          </p:nvPr>
        </p:nvSpPr>
        <p:spPr>
          <a:xfrm>
            <a:off x="3898104" y="0"/>
            <a:ext cx="2982119" cy="466434"/>
          </a:xfrm>
          <a:prstGeom prst="rect">
            <a:avLst/>
          </a:prstGeom>
        </p:spPr>
        <p:txBody>
          <a:bodyPr vert="horz" lIns="93161" tIns="46582" rIns="93161" bIns="46582" rtlCol="0"/>
          <a:lstStyle>
            <a:lvl1pPr algn="r">
              <a:defRPr sz="1200"/>
            </a:lvl1pPr>
          </a:lstStyle>
          <a:p>
            <a:fld id="{245678A7-6A91-4E0E-A135-626398C1E5EF}" type="datetimeFigureOut">
              <a:rPr lang="en-US" smtClean="0"/>
              <a:t>11/8/2024</a:t>
            </a:fld>
            <a:endParaRPr lang="en-US"/>
          </a:p>
        </p:txBody>
      </p:sp>
      <p:sp>
        <p:nvSpPr>
          <p:cNvPr id="4" name="Slide Image Placeholder 3"/>
          <p:cNvSpPr>
            <a:spLocks noGrp="1" noRot="1" noChangeAspect="1"/>
          </p:cNvSpPr>
          <p:nvPr>
            <p:ph type="sldImg" idx="2"/>
          </p:nvPr>
        </p:nvSpPr>
        <p:spPr>
          <a:xfrm>
            <a:off x="654050" y="1162050"/>
            <a:ext cx="5573713" cy="3136900"/>
          </a:xfrm>
          <a:prstGeom prst="rect">
            <a:avLst/>
          </a:prstGeom>
          <a:noFill/>
          <a:ln w="12700">
            <a:solidFill>
              <a:prstClr val="black"/>
            </a:solidFill>
          </a:ln>
        </p:spPr>
        <p:txBody>
          <a:bodyPr vert="horz" lIns="93161" tIns="46582" rIns="93161" bIns="46582" rtlCol="0" anchor="ctr"/>
          <a:lstStyle/>
          <a:p>
            <a:endParaRPr lang="en-US"/>
          </a:p>
        </p:txBody>
      </p:sp>
      <p:sp>
        <p:nvSpPr>
          <p:cNvPr id="5" name="Notes Placeholder 4"/>
          <p:cNvSpPr>
            <a:spLocks noGrp="1"/>
          </p:cNvSpPr>
          <p:nvPr>
            <p:ph type="body" sz="quarter" idx="3"/>
          </p:nvPr>
        </p:nvSpPr>
        <p:spPr>
          <a:xfrm>
            <a:off x="688182" y="4473894"/>
            <a:ext cx="5505450" cy="3660458"/>
          </a:xfrm>
          <a:prstGeom prst="rect">
            <a:avLst/>
          </a:prstGeom>
        </p:spPr>
        <p:txBody>
          <a:bodyPr vert="horz" lIns="93161" tIns="46582" rIns="93161"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9"/>
            <a:ext cx="2982119" cy="466433"/>
          </a:xfrm>
          <a:prstGeom prst="rect">
            <a:avLst/>
          </a:prstGeom>
        </p:spPr>
        <p:txBody>
          <a:bodyPr vert="horz" lIns="93161" tIns="46582" rIns="93161"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898104" y="8829969"/>
            <a:ext cx="2982119" cy="466433"/>
          </a:xfrm>
          <a:prstGeom prst="rect">
            <a:avLst/>
          </a:prstGeom>
        </p:spPr>
        <p:txBody>
          <a:bodyPr vert="horz" lIns="93161" tIns="46582" rIns="93161" bIns="46582" rtlCol="0" anchor="b"/>
          <a:lstStyle>
            <a:lvl1pPr algn="r">
              <a:defRPr sz="1200"/>
            </a:lvl1pPr>
          </a:lstStyle>
          <a:p>
            <a:fld id="{4B6F798C-B63E-41FB-BE1E-7D18D04CDEA5}" type="slidenum">
              <a:rPr lang="en-US" smtClean="0"/>
              <a:t>‹#›</a:t>
            </a:fld>
            <a:endParaRPr lang="en-US"/>
          </a:p>
        </p:txBody>
      </p:sp>
    </p:spTree>
    <p:extLst>
      <p:ext uri="{BB962C8B-B14F-4D97-AF65-F5344CB8AC3E}">
        <p14:creationId xmlns:p14="http://schemas.microsoft.com/office/powerpoint/2010/main" val="221992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F574D-5E53-C28C-013D-D6BE137AC3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09AA50-17EC-06AA-4716-193F70D65A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6A3356-B67F-EF3C-D358-75DA76607BF2}"/>
              </a:ext>
            </a:extLst>
          </p:cNvPr>
          <p:cNvSpPr>
            <a:spLocks noGrp="1"/>
          </p:cNvSpPr>
          <p:nvPr>
            <p:ph type="dt" sz="half" idx="10"/>
          </p:nvPr>
        </p:nvSpPr>
        <p:spPr/>
        <p:txBody>
          <a:bodyPr/>
          <a:lstStyle/>
          <a:p>
            <a:fld id="{3241FDD3-2E07-42DB-95D6-83D38A97C961}" type="datetime1">
              <a:rPr lang="en-US" smtClean="0"/>
              <a:t>11/8/2024</a:t>
            </a:fld>
            <a:endParaRPr lang="en-US"/>
          </a:p>
        </p:txBody>
      </p:sp>
      <p:sp>
        <p:nvSpPr>
          <p:cNvPr id="5" name="Footer Placeholder 4">
            <a:extLst>
              <a:ext uri="{FF2B5EF4-FFF2-40B4-BE49-F238E27FC236}">
                <a16:creationId xmlns:a16="http://schemas.microsoft.com/office/drawing/2014/main" id="{999D081F-EB35-5CF6-62B6-6603F1836A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8510DC-9818-9EA4-2CBC-25C709C870CF}"/>
              </a:ext>
            </a:extLst>
          </p:cNvPr>
          <p:cNvSpPr>
            <a:spLocks noGrp="1"/>
          </p:cNvSpPr>
          <p:nvPr>
            <p:ph type="sldNum" sz="quarter" idx="12"/>
          </p:nvPr>
        </p:nvSpPr>
        <p:spPr>
          <a:xfrm>
            <a:off x="9296400" y="6356349"/>
            <a:ext cx="2743200" cy="365125"/>
          </a:xfrm>
        </p:spPr>
        <p:txBody>
          <a:bodyPr/>
          <a:lstStyle>
            <a:lvl1pPr>
              <a:defRPr sz="1800" b="1"/>
            </a:lvl1pPr>
          </a:lstStyle>
          <a:p>
            <a:fld id="{543D6CC3-2EED-45CB-96E6-59A4F6524697}" type="slidenum">
              <a:rPr lang="en-US" smtClean="0"/>
              <a:pPr/>
              <a:t>‹#›</a:t>
            </a:fld>
            <a:endParaRPr lang="en-US" dirty="0"/>
          </a:p>
        </p:txBody>
      </p:sp>
    </p:spTree>
    <p:extLst>
      <p:ext uri="{BB962C8B-B14F-4D97-AF65-F5344CB8AC3E}">
        <p14:creationId xmlns:p14="http://schemas.microsoft.com/office/powerpoint/2010/main" val="3155355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3A82F-5DBD-FAEF-66BD-6224B32C2D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AF4D76-AE9A-285C-49B7-10B0525D5A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081547-ED42-5ED7-D4E7-F7048FAB552C}"/>
              </a:ext>
            </a:extLst>
          </p:cNvPr>
          <p:cNvSpPr>
            <a:spLocks noGrp="1"/>
          </p:cNvSpPr>
          <p:nvPr>
            <p:ph type="dt" sz="half" idx="10"/>
          </p:nvPr>
        </p:nvSpPr>
        <p:spPr/>
        <p:txBody>
          <a:bodyPr/>
          <a:lstStyle/>
          <a:p>
            <a:fld id="{D5AF1426-245A-43A1-998C-F1E2BF9FA8E0}" type="datetime1">
              <a:rPr lang="en-US" smtClean="0"/>
              <a:t>11/8/2024</a:t>
            </a:fld>
            <a:endParaRPr lang="en-US"/>
          </a:p>
        </p:txBody>
      </p:sp>
      <p:sp>
        <p:nvSpPr>
          <p:cNvPr id="5" name="Footer Placeholder 4">
            <a:extLst>
              <a:ext uri="{FF2B5EF4-FFF2-40B4-BE49-F238E27FC236}">
                <a16:creationId xmlns:a16="http://schemas.microsoft.com/office/drawing/2014/main" id="{DEFCC6C6-2776-4676-B25B-67302F9134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4B1EDE-A27F-CFE1-032B-DB3EE6A032CF}"/>
              </a:ext>
            </a:extLst>
          </p:cNvPr>
          <p:cNvSpPr>
            <a:spLocks noGrp="1"/>
          </p:cNvSpPr>
          <p:nvPr>
            <p:ph type="sldNum" sz="quarter" idx="12"/>
          </p:nvPr>
        </p:nvSpPr>
        <p:spPr/>
        <p:txBody>
          <a:bodyPr/>
          <a:lstStyle/>
          <a:p>
            <a:fld id="{543D6CC3-2EED-45CB-96E6-59A4F6524697}" type="slidenum">
              <a:rPr lang="en-US" smtClean="0"/>
              <a:t>‹#›</a:t>
            </a:fld>
            <a:endParaRPr lang="en-US"/>
          </a:p>
        </p:txBody>
      </p:sp>
    </p:spTree>
    <p:extLst>
      <p:ext uri="{BB962C8B-B14F-4D97-AF65-F5344CB8AC3E}">
        <p14:creationId xmlns:p14="http://schemas.microsoft.com/office/powerpoint/2010/main" val="2870576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3B114C-0E10-694C-8C77-468AFCC8E4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72E46F-AAAB-A63C-9883-B94BAB692B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2B4326-F6E9-DC4D-0675-707DDB73CEFE}"/>
              </a:ext>
            </a:extLst>
          </p:cNvPr>
          <p:cNvSpPr>
            <a:spLocks noGrp="1"/>
          </p:cNvSpPr>
          <p:nvPr>
            <p:ph type="dt" sz="half" idx="10"/>
          </p:nvPr>
        </p:nvSpPr>
        <p:spPr/>
        <p:txBody>
          <a:bodyPr/>
          <a:lstStyle/>
          <a:p>
            <a:fld id="{8262400B-A76C-4813-B966-C4E07B80ACDF}" type="datetime1">
              <a:rPr lang="en-US" smtClean="0"/>
              <a:t>11/8/2024</a:t>
            </a:fld>
            <a:endParaRPr lang="en-US"/>
          </a:p>
        </p:txBody>
      </p:sp>
      <p:sp>
        <p:nvSpPr>
          <p:cNvPr id="5" name="Footer Placeholder 4">
            <a:extLst>
              <a:ext uri="{FF2B5EF4-FFF2-40B4-BE49-F238E27FC236}">
                <a16:creationId xmlns:a16="http://schemas.microsoft.com/office/drawing/2014/main" id="{731285A1-F385-907C-9055-FE9A2FF791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47DE15-2CC6-63A6-EE23-39481661CA12}"/>
              </a:ext>
            </a:extLst>
          </p:cNvPr>
          <p:cNvSpPr>
            <a:spLocks noGrp="1"/>
          </p:cNvSpPr>
          <p:nvPr>
            <p:ph type="sldNum" sz="quarter" idx="12"/>
          </p:nvPr>
        </p:nvSpPr>
        <p:spPr/>
        <p:txBody>
          <a:bodyPr/>
          <a:lstStyle/>
          <a:p>
            <a:fld id="{543D6CC3-2EED-45CB-96E6-59A4F6524697}" type="slidenum">
              <a:rPr lang="en-US" smtClean="0"/>
              <a:t>‹#›</a:t>
            </a:fld>
            <a:endParaRPr lang="en-US"/>
          </a:p>
        </p:txBody>
      </p:sp>
    </p:spTree>
    <p:extLst>
      <p:ext uri="{BB962C8B-B14F-4D97-AF65-F5344CB8AC3E}">
        <p14:creationId xmlns:p14="http://schemas.microsoft.com/office/powerpoint/2010/main" val="315160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A253-1A75-4A25-FCEB-FAA6E42D6C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211CE9-71EA-378A-CF0F-D299654BB5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BEADE0-CB60-8ED8-F600-31277A9A6CAA}"/>
              </a:ext>
            </a:extLst>
          </p:cNvPr>
          <p:cNvSpPr>
            <a:spLocks noGrp="1"/>
          </p:cNvSpPr>
          <p:nvPr>
            <p:ph type="dt" sz="half" idx="10"/>
          </p:nvPr>
        </p:nvSpPr>
        <p:spPr/>
        <p:txBody>
          <a:bodyPr/>
          <a:lstStyle/>
          <a:p>
            <a:fld id="{82A8B371-75E7-468C-913F-D38BB3AD03C5}" type="datetime1">
              <a:rPr lang="en-US" smtClean="0"/>
              <a:t>11/8/2024</a:t>
            </a:fld>
            <a:endParaRPr lang="en-US"/>
          </a:p>
        </p:txBody>
      </p:sp>
      <p:sp>
        <p:nvSpPr>
          <p:cNvPr id="5" name="Footer Placeholder 4">
            <a:extLst>
              <a:ext uri="{FF2B5EF4-FFF2-40B4-BE49-F238E27FC236}">
                <a16:creationId xmlns:a16="http://schemas.microsoft.com/office/drawing/2014/main" id="{F8BA6C4D-99F5-94E7-4A2D-FBEC07BDC3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6B5240-FDC9-A4F0-9FF7-B7D86B7B747B}"/>
              </a:ext>
            </a:extLst>
          </p:cNvPr>
          <p:cNvSpPr>
            <a:spLocks noGrp="1"/>
          </p:cNvSpPr>
          <p:nvPr>
            <p:ph type="sldNum" sz="quarter" idx="12"/>
          </p:nvPr>
        </p:nvSpPr>
        <p:spPr/>
        <p:txBody>
          <a:bodyPr/>
          <a:lstStyle/>
          <a:p>
            <a:fld id="{543D6CC3-2EED-45CB-96E6-59A4F6524697}" type="slidenum">
              <a:rPr lang="en-US" smtClean="0"/>
              <a:t>‹#›</a:t>
            </a:fld>
            <a:endParaRPr lang="en-US"/>
          </a:p>
        </p:txBody>
      </p:sp>
    </p:spTree>
    <p:extLst>
      <p:ext uri="{BB962C8B-B14F-4D97-AF65-F5344CB8AC3E}">
        <p14:creationId xmlns:p14="http://schemas.microsoft.com/office/powerpoint/2010/main" val="4113360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BA3D9-AB61-0994-8548-FDD1F00712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5C1141-0A88-9360-51CC-4AB8B14F9F5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81A061-DD40-A9D6-A68E-9935930EAE5E}"/>
              </a:ext>
            </a:extLst>
          </p:cNvPr>
          <p:cNvSpPr>
            <a:spLocks noGrp="1"/>
          </p:cNvSpPr>
          <p:nvPr>
            <p:ph type="dt" sz="half" idx="10"/>
          </p:nvPr>
        </p:nvSpPr>
        <p:spPr/>
        <p:txBody>
          <a:bodyPr/>
          <a:lstStyle/>
          <a:p>
            <a:fld id="{19A235C3-8043-4DDD-B68E-CDF55FD5A8C8}" type="datetime1">
              <a:rPr lang="en-US" smtClean="0"/>
              <a:t>11/8/2024</a:t>
            </a:fld>
            <a:endParaRPr lang="en-US"/>
          </a:p>
        </p:txBody>
      </p:sp>
      <p:sp>
        <p:nvSpPr>
          <p:cNvPr id="5" name="Footer Placeholder 4">
            <a:extLst>
              <a:ext uri="{FF2B5EF4-FFF2-40B4-BE49-F238E27FC236}">
                <a16:creationId xmlns:a16="http://schemas.microsoft.com/office/drawing/2014/main" id="{52A98546-07B1-4D79-D930-6CB5BFAA57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F1808-3F60-1C26-CFDA-230604B71CFF}"/>
              </a:ext>
            </a:extLst>
          </p:cNvPr>
          <p:cNvSpPr>
            <a:spLocks noGrp="1"/>
          </p:cNvSpPr>
          <p:nvPr>
            <p:ph type="sldNum" sz="quarter" idx="12"/>
          </p:nvPr>
        </p:nvSpPr>
        <p:spPr>
          <a:xfrm>
            <a:off x="8610599" y="6356350"/>
            <a:ext cx="3110345" cy="365125"/>
          </a:xfrm>
        </p:spPr>
        <p:txBody>
          <a:bodyPr/>
          <a:lstStyle>
            <a:lvl1pPr>
              <a:defRPr sz="2000" b="1"/>
            </a:lvl1pPr>
          </a:lstStyle>
          <a:p>
            <a:fld id="{543D6CC3-2EED-45CB-96E6-59A4F6524697}" type="slidenum">
              <a:rPr lang="en-US" smtClean="0"/>
              <a:pPr/>
              <a:t>‹#›</a:t>
            </a:fld>
            <a:endParaRPr lang="en-US" dirty="0"/>
          </a:p>
        </p:txBody>
      </p:sp>
    </p:spTree>
    <p:extLst>
      <p:ext uri="{BB962C8B-B14F-4D97-AF65-F5344CB8AC3E}">
        <p14:creationId xmlns:p14="http://schemas.microsoft.com/office/powerpoint/2010/main" val="456428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ABDCD-973D-3759-E88E-D2C7FE49C9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C97804-4DF7-A035-8D87-6FDD1D3749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A517D1-C90C-C52F-2D21-E921032A2C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12574F-298C-9231-0DD4-C872571E294E}"/>
              </a:ext>
            </a:extLst>
          </p:cNvPr>
          <p:cNvSpPr>
            <a:spLocks noGrp="1"/>
          </p:cNvSpPr>
          <p:nvPr>
            <p:ph type="dt" sz="half" idx="10"/>
          </p:nvPr>
        </p:nvSpPr>
        <p:spPr/>
        <p:txBody>
          <a:bodyPr/>
          <a:lstStyle/>
          <a:p>
            <a:fld id="{D228A6F6-C449-4CEF-9C92-B1ED05803D51}" type="datetime1">
              <a:rPr lang="en-US" smtClean="0"/>
              <a:t>11/8/2024</a:t>
            </a:fld>
            <a:endParaRPr lang="en-US"/>
          </a:p>
        </p:txBody>
      </p:sp>
      <p:sp>
        <p:nvSpPr>
          <p:cNvPr id="6" name="Footer Placeholder 5">
            <a:extLst>
              <a:ext uri="{FF2B5EF4-FFF2-40B4-BE49-F238E27FC236}">
                <a16:creationId xmlns:a16="http://schemas.microsoft.com/office/drawing/2014/main" id="{EC4187F5-0F36-34EF-5CF0-2F78C4ADDF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E09C25-8764-405B-E8BE-E8485E822F31}"/>
              </a:ext>
            </a:extLst>
          </p:cNvPr>
          <p:cNvSpPr>
            <a:spLocks noGrp="1"/>
          </p:cNvSpPr>
          <p:nvPr>
            <p:ph type="sldNum" sz="quarter" idx="12"/>
          </p:nvPr>
        </p:nvSpPr>
        <p:spPr/>
        <p:txBody>
          <a:bodyPr/>
          <a:lstStyle/>
          <a:p>
            <a:fld id="{543D6CC3-2EED-45CB-96E6-59A4F6524697}" type="slidenum">
              <a:rPr lang="en-US" smtClean="0"/>
              <a:t>‹#›</a:t>
            </a:fld>
            <a:endParaRPr lang="en-US"/>
          </a:p>
        </p:txBody>
      </p:sp>
    </p:spTree>
    <p:extLst>
      <p:ext uri="{BB962C8B-B14F-4D97-AF65-F5344CB8AC3E}">
        <p14:creationId xmlns:p14="http://schemas.microsoft.com/office/powerpoint/2010/main" val="533715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24D16-7DBB-08E8-94B8-D5288D207D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E9A350-9B2B-C0AB-5BC2-41FDFAB221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FFA4A9-343A-2A4C-586D-FFAF711760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9AD022-F8AB-D85C-B4EC-744E507F13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2B1042-4828-4222-3950-E0537F8909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46B516-EB38-4CC2-7A2C-6C01F8BFCC08}"/>
              </a:ext>
            </a:extLst>
          </p:cNvPr>
          <p:cNvSpPr>
            <a:spLocks noGrp="1"/>
          </p:cNvSpPr>
          <p:nvPr>
            <p:ph type="dt" sz="half" idx="10"/>
          </p:nvPr>
        </p:nvSpPr>
        <p:spPr/>
        <p:txBody>
          <a:bodyPr/>
          <a:lstStyle/>
          <a:p>
            <a:fld id="{4C795BDF-5595-4C91-A1F0-53E37820D07F}" type="datetime1">
              <a:rPr lang="en-US" smtClean="0"/>
              <a:t>11/8/2024</a:t>
            </a:fld>
            <a:endParaRPr lang="en-US"/>
          </a:p>
        </p:txBody>
      </p:sp>
      <p:sp>
        <p:nvSpPr>
          <p:cNvPr id="8" name="Footer Placeholder 7">
            <a:extLst>
              <a:ext uri="{FF2B5EF4-FFF2-40B4-BE49-F238E27FC236}">
                <a16:creationId xmlns:a16="http://schemas.microsoft.com/office/drawing/2014/main" id="{E6C7732D-CFD6-A70F-B6DC-027CBD8450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B96D30-5144-BB2D-79C0-502B398C736F}"/>
              </a:ext>
            </a:extLst>
          </p:cNvPr>
          <p:cNvSpPr>
            <a:spLocks noGrp="1"/>
          </p:cNvSpPr>
          <p:nvPr>
            <p:ph type="sldNum" sz="quarter" idx="12"/>
          </p:nvPr>
        </p:nvSpPr>
        <p:spPr/>
        <p:txBody>
          <a:bodyPr/>
          <a:lstStyle/>
          <a:p>
            <a:fld id="{543D6CC3-2EED-45CB-96E6-59A4F6524697}" type="slidenum">
              <a:rPr lang="en-US" smtClean="0"/>
              <a:t>‹#›</a:t>
            </a:fld>
            <a:endParaRPr lang="en-US"/>
          </a:p>
        </p:txBody>
      </p:sp>
    </p:spTree>
    <p:extLst>
      <p:ext uri="{BB962C8B-B14F-4D97-AF65-F5344CB8AC3E}">
        <p14:creationId xmlns:p14="http://schemas.microsoft.com/office/powerpoint/2010/main" val="919651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9AEB2-DDD4-D027-0105-07447F048C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823057-6324-CA9A-1714-BAE4FE60F362}"/>
              </a:ext>
            </a:extLst>
          </p:cNvPr>
          <p:cNvSpPr>
            <a:spLocks noGrp="1"/>
          </p:cNvSpPr>
          <p:nvPr>
            <p:ph type="dt" sz="half" idx="10"/>
          </p:nvPr>
        </p:nvSpPr>
        <p:spPr/>
        <p:txBody>
          <a:bodyPr/>
          <a:lstStyle/>
          <a:p>
            <a:fld id="{B7CE4B44-DE4A-4CB3-90A0-F35851CF7278}" type="datetime1">
              <a:rPr lang="en-US" smtClean="0"/>
              <a:t>11/8/2024</a:t>
            </a:fld>
            <a:endParaRPr lang="en-US"/>
          </a:p>
        </p:txBody>
      </p:sp>
      <p:sp>
        <p:nvSpPr>
          <p:cNvPr id="4" name="Footer Placeholder 3">
            <a:extLst>
              <a:ext uri="{FF2B5EF4-FFF2-40B4-BE49-F238E27FC236}">
                <a16:creationId xmlns:a16="http://schemas.microsoft.com/office/drawing/2014/main" id="{F2065796-FDE1-E024-16F1-94A670E53E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86ED7E-36EF-9AED-311E-A90AF30F22E3}"/>
              </a:ext>
            </a:extLst>
          </p:cNvPr>
          <p:cNvSpPr>
            <a:spLocks noGrp="1"/>
          </p:cNvSpPr>
          <p:nvPr>
            <p:ph type="sldNum" sz="quarter" idx="12"/>
          </p:nvPr>
        </p:nvSpPr>
        <p:spPr/>
        <p:txBody>
          <a:bodyPr/>
          <a:lstStyle/>
          <a:p>
            <a:fld id="{543D6CC3-2EED-45CB-96E6-59A4F6524697}" type="slidenum">
              <a:rPr lang="en-US" smtClean="0"/>
              <a:t>‹#›</a:t>
            </a:fld>
            <a:endParaRPr lang="en-US"/>
          </a:p>
        </p:txBody>
      </p:sp>
    </p:spTree>
    <p:extLst>
      <p:ext uri="{BB962C8B-B14F-4D97-AF65-F5344CB8AC3E}">
        <p14:creationId xmlns:p14="http://schemas.microsoft.com/office/powerpoint/2010/main" val="2383167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46F5E1-5052-BCC1-01FE-E701248ED094}"/>
              </a:ext>
            </a:extLst>
          </p:cNvPr>
          <p:cNvSpPr>
            <a:spLocks noGrp="1"/>
          </p:cNvSpPr>
          <p:nvPr>
            <p:ph type="dt" sz="half" idx="10"/>
          </p:nvPr>
        </p:nvSpPr>
        <p:spPr/>
        <p:txBody>
          <a:bodyPr/>
          <a:lstStyle/>
          <a:p>
            <a:fld id="{30EFC091-B275-4462-A068-2F8FD21610F4}" type="datetime1">
              <a:rPr lang="en-US" smtClean="0"/>
              <a:t>11/8/2024</a:t>
            </a:fld>
            <a:endParaRPr lang="en-US"/>
          </a:p>
        </p:txBody>
      </p:sp>
      <p:sp>
        <p:nvSpPr>
          <p:cNvPr id="3" name="Footer Placeholder 2">
            <a:extLst>
              <a:ext uri="{FF2B5EF4-FFF2-40B4-BE49-F238E27FC236}">
                <a16:creationId xmlns:a16="http://schemas.microsoft.com/office/drawing/2014/main" id="{A0174C4A-9BB5-0D29-CD9B-029E3DCD17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976267-8B94-F379-7BFA-ADBF1A0EAE25}"/>
              </a:ext>
            </a:extLst>
          </p:cNvPr>
          <p:cNvSpPr>
            <a:spLocks noGrp="1"/>
          </p:cNvSpPr>
          <p:nvPr>
            <p:ph type="sldNum" sz="quarter" idx="12"/>
          </p:nvPr>
        </p:nvSpPr>
        <p:spPr/>
        <p:txBody>
          <a:bodyPr/>
          <a:lstStyle/>
          <a:p>
            <a:fld id="{543D6CC3-2EED-45CB-96E6-59A4F6524697}" type="slidenum">
              <a:rPr lang="en-US" smtClean="0"/>
              <a:t>‹#›</a:t>
            </a:fld>
            <a:endParaRPr lang="en-US"/>
          </a:p>
        </p:txBody>
      </p:sp>
    </p:spTree>
    <p:extLst>
      <p:ext uri="{BB962C8B-B14F-4D97-AF65-F5344CB8AC3E}">
        <p14:creationId xmlns:p14="http://schemas.microsoft.com/office/powerpoint/2010/main" val="1351054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B4FD-098C-BC20-2FA8-1594622B9E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790938-A540-AF03-9095-A1EA190742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837444-8DD8-704D-721C-875191FA04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165E18-AAC8-5CD8-C803-E391E35AE0E6}"/>
              </a:ext>
            </a:extLst>
          </p:cNvPr>
          <p:cNvSpPr>
            <a:spLocks noGrp="1"/>
          </p:cNvSpPr>
          <p:nvPr>
            <p:ph type="dt" sz="half" idx="10"/>
          </p:nvPr>
        </p:nvSpPr>
        <p:spPr/>
        <p:txBody>
          <a:bodyPr/>
          <a:lstStyle/>
          <a:p>
            <a:fld id="{F38B3740-0253-4969-A7F6-AA6A067D8AAD}" type="datetime1">
              <a:rPr lang="en-US" smtClean="0"/>
              <a:t>11/8/2024</a:t>
            </a:fld>
            <a:endParaRPr lang="en-US"/>
          </a:p>
        </p:txBody>
      </p:sp>
      <p:sp>
        <p:nvSpPr>
          <p:cNvPr id="6" name="Footer Placeholder 5">
            <a:extLst>
              <a:ext uri="{FF2B5EF4-FFF2-40B4-BE49-F238E27FC236}">
                <a16:creationId xmlns:a16="http://schemas.microsoft.com/office/drawing/2014/main" id="{C1A7EA15-51C2-0C74-9AB3-90035BE3BA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FE07AE-0AEA-3AE3-B75E-F83AEB3A1199}"/>
              </a:ext>
            </a:extLst>
          </p:cNvPr>
          <p:cNvSpPr>
            <a:spLocks noGrp="1"/>
          </p:cNvSpPr>
          <p:nvPr>
            <p:ph type="sldNum" sz="quarter" idx="12"/>
          </p:nvPr>
        </p:nvSpPr>
        <p:spPr/>
        <p:txBody>
          <a:bodyPr/>
          <a:lstStyle/>
          <a:p>
            <a:fld id="{543D6CC3-2EED-45CB-96E6-59A4F6524697}" type="slidenum">
              <a:rPr lang="en-US" smtClean="0"/>
              <a:t>‹#›</a:t>
            </a:fld>
            <a:endParaRPr lang="en-US"/>
          </a:p>
        </p:txBody>
      </p:sp>
    </p:spTree>
    <p:extLst>
      <p:ext uri="{BB962C8B-B14F-4D97-AF65-F5344CB8AC3E}">
        <p14:creationId xmlns:p14="http://schemas.microsoft.com/office/powerpoint/2010/main" val="1432034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B9DB9-26DF-6203-6A43-963E5CCB65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A44A7A-3327-20F3-95E5-5F018E5C7F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FE901B-7973-9F43-5984-726479C7BC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50F13B-322F-8396-C13C-5314DA1EE8C7}"/>
              </a:ext>
            </a:extLst>
          </p:cNvPr>
          <p:cNvSpPr>
            <a:spLocks noGrp="1"/>
          </p:cNvSpPr>
          <p:nvPr>
            <p:ph type="dt" sz="half" idx="10"/>
          </p:nvPr>
        </p:nvSpPr>
        <p:spPr/>
        <p:txBody>
          <a:bodyPr/>
          <a:lstStyle/>
          <a:p>
            <a:fld id="{29A27A75-F511-4B83-9C25-AB9A379A3AEF}" type="datetime1">
              <a:rPr lang="en-US" smtClean="0"/>
              <a:t>11/8/2024</a:t>
            </a:fld>
            <a:endParaRPr lang="en-US"/>
          </a:p>
        </p:txBody>
      </p:sp>
      <p:sp>
        <p:nvSpPr>
          <p:cNvPr id="6" name="Footer Placeholder 5">
            <a:extLst>
              <a:ext uri="{FF2B5EF4-FFF2-40B4-BE49-F238E27FC236}">
                <a16:creationId xmlns:a16="http://schemas.microsoft.com/office/drawing/2014/main" id="{D006A961-AA86-A3BC-5CE7-D413586049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1C59B4-5475-9E34-9253-4296AF016D60}"/>
              </a:ext>
            </a:extLst>
          </p:cNvPr>
          <p:cNvSpPr>
            <a:spLocks noGrp="1"/>
          </p:cNvSpPr>
          <p:nvPr>
            <p:ph type="sldNum" sz="quarter" idx="12"/>
          </p:nvPr>
        </p:nvSpPr>
        <p:spPr/>
        <p:txBody>
          <a:bodyPr/>
          <a:lstStyle/>
          <a:p>
            <a:fld id="{543D6CC3-2EED-45CB-96E6-59A4F6524697}" type="slidenum">
              <a:rPr lang="en-US" smtClean="0"/>
              <a:t>‹#›</a:t>
            </a:fld>
            <a:endParaRPr lang="en-US"/>
          </a:p>
        </p:txBody>
      </p:sp>
    </p:spTree>
    <p:extLst>
      <p:ext uri="{BB962C8B-B14F-4D97-AF65-F5344CB8AC3E}">
        <p14:creationId xmlns:p14="http://schemas.microsoft.com/office/powerpoint/2010/main" val="2182629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78EE-6953-08DF-D05E-B4D3D82448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0A1898-E0CA-92AA-FBB5-FE155ED18A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C9BA9-FA81-132B-7F47-5E397ADE0B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354AE78-2008-4D00-8ED1-01B43A3221A3}" type="datetime1">
              <a:rPr lang="en-US" smtClean="0"/>
              <a:t>11/8/2024</a:t>
            </a:fld>
            <a:endParaRPr lang="en-US"/>
          </a:p>
        </p:txBody>
      </p:sp>
      <p:sp>
        <p:nvSpPr>
          <p:cNvPr id="5" name="Footer Placeholder 4">
            <a:extLst>
              <a:ext uri="{FF2B5EF4-FFF2-40B4-BE49-F238E27FC236}">
                <a16:creationId xmlns:a16="http://schemas.microsoft.com/office/drawing/2014/main" id="{B0C0F169-D509-4C7F-A858-FBB3115814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CF0BF8E-FDCD-8F67-A754-D7A88B1F7F5C}"/>
              </a:ext>
            </a:extLst>
          </p:cNvPr>
          <p:cNvSpPr>
            <a:spLocks noGrp="1"/>
          </p:cNvSpPr>
          <p:nvPr>
            <p:ph type="sldNum" sz="quarter" idx="4"/>
          </p:nvPr>
        </p:nvSpPr>
        <p:spPr>
          <a:xfrm>
            <a:off x="8610600" y="6356350"/>
            <a:ext cx="3276600" cy="365125"/>
          </a:xfrm>
          <a:prstGeom prst="rect">
            <a:avLst/>
          </a:prstGeom>
        </p:spPr>
        <p:txBody>
          <a:bodyPr vert="horz" lIns="91440" tIns="45720" rIns="91440" bIns="45720" rtlCol="0" anchor="ctr"/>
          <a:lstStyle>
            <a:lvl1pPr algn="r">
              <a:defRPr sz="1800">
                <a:solidFill>
                  <a:schemeClr val="tx1">
                    <a:tint val="82000"/>
                  </a:schemeClr>
                </a:solidFill>
              </a:defRPr>
            </a:lvl1pPr>
          </a:lstStyle>
          <a:p>
            <a:fld id="{543D6CC3-2EED-45CB-96E6-59A4F6524697}" type="slidenum">
              <a:rPr lang="en-US" smtClean="0"/>
              <a:pPr/>
              <a:t>‹#›</a:t>
            </a:fld>
            <a:endParaRPr lang="en-US" dirty="0"/>
          </a:p>
        </p:txBody>
      </p:sp>
    </p:spTree>
    <p:extLst>
      <p:ext uri="{BB962C8B-B14F-4D97-AF65-F5344CB8AC3E}">
        <p14:creationId xmlns:p14="http://schemas.microsoft.com/office/powerpoint/2010/main" val="31852291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fvlabs.com/forms"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fvlab.com/" TargetMode="Externa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epichearing.com/" TargetMode="External"/><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local582.us/" TargetMode="Externa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local1035.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CB18F7F-A289-B307-F47E-A86B2A41E906}"/>
              </a:ext>
            </a:extLst>
          </p:cNvPr>
          <p:cNvSpPr/>
          <p:nvPr/>
        </p:nvSpPr>
        <p:spPr>
          <a:xfrm>
            <a:off x="0" y="4825497"/>
            <a:ext cx="12192000" cy="1412340"/>
          </a:xfrm>
          <a:prstGeom prst="rect">
            <a:avLst/>
          </a:prstGeom>
          <a:solidFill>
            <a:srgbClr val="B32318"/>
          </a:solidFill>
          <a:ln>
            <a:solidFill>
              <a:srgbClr val="B323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black and red sign&#10;&#10;Description automatically generated">
            <a:extLst>
              <a:ext uri="{FF2B5EF4-FFF2-40B4-BE49-F238E27FC236}">
                <a16:creationId xmlns:a16="http://schemas.microsoft.com/office/drawing/2014/main" id="{F5449D20-F5CC-343D-CD19-CAACA77809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4502" y="4180229"/>
            <a:ext cx="4904040" cy="1290536"/>
          </a:xfrm>
          <a:prstGeom prst="rect">
            <a:avLst/>
          </a:prstGeom>
        </p:spPr>
      </p:pic>
      <p:sp>
        <p:nvSpPr>
          <p:cNvPr id="2" name="TextBox 1">
            <a:extLst>
              <a:ext uri="{FF2B5EF4-FFF2-40B4-BE49-F238E27FC236}">
                <a16:creationId xmlns:a16="http://schemas.microsoft.com/office/drawing/2014/main" id="{72D003EE-B55A-572C-D29B-865EDFC51F52}"/>
              </a:ext>
            </a:extLst>
          </p:cNvPr>
          <p:cNvSpPr txBox="1"/>
          <p:nvPr/>
        </p:nvSpPr>
        <p:spPr>
          <a:xfrm>
            <a:off x="173620" y="6342926"/>
            <a:ext cx="5335929"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HEALTH AND WELFARE AND PENSION FUNDS</a:t>
            </a:r>
          </a:p>
          <a:p>
            <a:endParaRPr lang="en-US" dirty="0"/>
          </a:p>
        </p:txBody>
      </p:sp>
      <p:sp>
        <p:nvSpPr>
          <p:cNvPr id="3" name="TextBox 2">
            <a:extLst>
              <a:ext uri="{FF2B5EF4-FFF2-40B4-BE49-F238E27FC236}">
                <a16:creationId xmlns:a16="http://schemas.microsoft.com/office/drawing/2014/main" id="{4ADD75D3-6A6C-E8DD-5727-12005E8CBD14}"/>
              </a:ext>
            </a:extLst>
          </p:cNvPr>
          <p:cNvSpPr txBox="1"/>
          <p:nvPr/>
        </p:nvSpPr>
        <p:spPr>
          <a:xfrm>
            <a:off x="-1" y="1493134"/>
            <a:ext cx="12191999" cy="1200329"/>
          </a:xfrm>
          <a:prstGeom prst="rect">
            <a:avLst/>
          </a:prstGeom>
          <a:noFill/>
        </p:spPr>
        <p:txBody>
          <a:bodyPr wrap="square" rtlCol="0">
            <a:spAutoFit/>
          </a:bodyPr>
          <a:lstStyle/>
          <a:p>
            <a:pPr algn="ctr"/>
            <a:r>
              <a:rPr lang="en-US" sz="7200" b="1" dirty="0">
                <a:latin typeface="Aptos" panose="020B0004020202020204" pitchFamily="34" charset="0"/>
              </a:rPr>
              <a:t>Building Your Benefits</a:t>
            </a:r>
          </a:p>
        </p:txBody>
      </p:sp>
    </p:spTree>
    <p:extLst>
      <p:ext uri="{BB962C8B-B14F-4D97-AF65-F5344CB8AC3E}">
        <p14:creationId xmlns:p14="http://schemas.microsoft.com/office/powerpoint/2010/main" val="918179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02225-7615-9E35-3F69-D40BD4E3FA84}"/>
              </a:ext>
            </a:extLst>
          </p:cNvPr>
          <p:cNvSpPr/>
          <p:nvPr/>
        </p:nvSpPr>
        <p:spPr>
          <a:xfrm>
            <a:off x="0" y="325926"/>
            <a:ext cx="12192000" cy="194192"/>
          </a:xfrm>
          <a:prstGeom prst="rect">
            <a:avLst/>
          </a:prstGeom>
          <a:solidFill>
            <a:srgbClr val="B32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and white fox logo&#10;&#10;Description automatically generated">
            <a:extLst>
              <a:ext uri="{FF2B5EF4-FFF2-40B4-BE49-F238E27FC236}">
                <a16:creationId xmlns:a16="http://schemas.microsoft.com/office/drawing/2014/main" id="{79335CFF-8768-3AFE-D317-4EFB18232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192" y="5809488"/>
            <a:ext cx="792480" cy="1048512"/>
          </a:xfrm>
          <a:prstGeom prst="rect">
            <a:avLst/>
          </a:prstGeom>
        </p:spPr>
      </p:pic>
      <p:sp>
        <p:nvSpPr>
          <p:cNvPr id="3" name="TextBox 2">
            <a:extLst>
              <a:ext uri="{FF2B5EF4-FFF2-40B4-BE49-F238E27FC236}">
                <a16:creationId xmlns:a16="http://schemas.microsoft.com/office/drawing/2014/main" id="{A945D9E0-A226-68CE-C32B-A3211127876C}"/>
              </a:ext>
            </a:extLst>
          </p:cNvPr>
          <p:cNvSpPr txBox="1"/>
          <p:nvPr/>
        </p:nvSpPr>
        <p:spPr>
          <a:xfrm>
            <a:off x="-1" y="964734"/>
            <a:ext cx="5931017" cy="461665"/>
          </a:xfrm>
          <a:prstGeom prst="rect">
            <a:avLst/>
          </a:prstGeom>
          <a:noFill/>
        </p:spPr>
        <p:txBody>
          <a:bodyPr wrap="square" rtlCol="0">
            <a:spAutoFit/>
          </a:bodyPr>
          <a:lstStyle/>
          <a:p>
            <a:r>
              <a:rPr lang="en-US" sz="2400" b="1" dirty="0"/>
              <a:t>Work jurisdiction</a:t>
            </a:r>
          </a:p>
        </p:txBody>
      </p:sp>
      <p:sp>
        <p:nvSpPr>
          <p:cNvPr id="4" name="TextBox 3">
            <a:extLst>
              <a:ext uri="{FF2B5EF4-FFF2-40B4-BE49-F238E27FC236}">
                <a16:creationId xmlns:a16="http://schemas.microsoft.com/office/drawing/2014/main" id="{7BED1681-EFC4-7A4C-BFF6-8E4A0E76FA42}"/>
              </a:ext>
            </a:extLst>
          </p:cNvPr>
          <p:cNvSpPr txBox="1"/>
          <p:nvPr/>
        </p:nvSpPr>
        <p:spPr>
          <a:xfrm>
            <a:off x="1350627" y="1845448"/>
            <a:ext cx="4943295" cy="5031377"/>
          </a:xfrm>
          <a:prstGeom prst="rect">
            <a:avLst/>
          </a:prstGeom>
          <a:noFill/>
        </p:spPr>
        <p:txBody>
          <a:bodyPr wrap="square" rtlCol="0">
            <a:spAutoFit/>
          </a:bodyPr>
          <a:lstStyle/>
          <a:p>
            <a:pPr marL="0" marR="0">
              <a:lnSpc>
                <a:spcPct val="107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Working outside of the Chicagoland area?</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Please keep in mind that if you are working outside of the nine Chicagoland counties, your hours could be reported to a different benefit fund office.</a:t>
            </a:r>
          </a:p>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Contact the Fox Valley Fund Office or our website </a:t>
            </a:r>
            <a:r>
              <a:rPr lang="en-US" sz="1800" u="sng" kern="100" dirty="0" err="1">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www.fvlabs.com</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/forms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page to obtain a Transfer Request and Consent Form.  This provides us with the authorization to have your contributions reported to the work jurisdiction (Away Fund) transferred back to the Fox Valley Funds (your Home Fund).</a:t>
            </a:r>
          </a:p>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7" name="Picture 6">
            <a:extLst>
              <a:ext uri="{FF2B5EF4-FFF2-40B4-BE49-F238E27FC236}">
                <a16:creationId xmlns:a16="http://schemas.microsoft.com/office/drawing/2014/main" id="{C6E33D4D-4F5B-FF4D-2F86-56CF99DD4580}"/>
              </a:ext>
            </a:extLst>
          </p:cNvPr>
          <p:cNvPicPr>
            <a:picLocks noChangeAspect="1"/>
          </p:cNvPicPr>
          <p:nvPr/>
        </p:nvPicPr>
        <p:blipFill>
          <a:blip r:embed="rId4"/>
          <a:stretch>
            <a:fillRect/>
          </a:stretch>
        </p:blipFill>
        <p:spPr>
          <a:xfrm>
            <a:off x="7014894" y="2234725"/>
            <a:ext cx="2600325" cy="3362325"/>
          </a:xfrm>
          <a:prstGeom prst="rect">
            <a:avLst/>
          </a:prstGeom>
        </p:spPr>
      </p:pic>
      <p:sp>
        <p:nvSpPr>
          <p:cNvPr id="5" name="Slide Number Placeholder 4">
            <a:extLst>
              <a:ext uri="{FF2B5EF4-FFF2-40B4-BE49-F238E27FC236}">
                <a16:creationId xmlns:a16="http://schemas.microsoft.com/office/drawing/2014/main" id="{5658E911-1D9D-13EE-BF96-5481CB201C64}"/>
              </a:ext>
            </a:extLst>
          </p:cNvPr>
          <p:cNvSpPr>
            <a:spLocks noGrp="1"/>
          </p:cNvSpPr>
          <p:nvPr>
            <p:ph type="sldNum" sz="quarter" idx="12"/>
          </p:nvPr>
        </p:nvSpPr>
        <p:spPr/>
        <p:txBody>
          <a:bodyPr/>
          <a:lstStyle/>
          <a:p>
            <a:fld id="{543D6CC3-2EED-45CB-96E6-59A4F6524697}" type="slidenum">
              <a:rPr lang="en-US" smtClean="0"/>
              <a:t>10</a:t>
            </a:fld>
            <a:endParaRPr lang="en-US"/>
          </a:p>
        </p:txBody>
      </p:sp>
    </p:spTree>
    <p:extLst>
      <p:ext uri="{BB962C8B-B14F-4D97-AF65-F5344CB8AC3E}">
        <p14:creationId xmlns:p14="http://schemas.microsoft.com/office/powerpoint/2010/main" val="889473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02225-7615-9E35-3F69-D40BD4E3FA84}"/>
              </a:ext>
            </a:extLst>
          </p:cNvPr>
          <p:cNvSpPr/>
          <p:nvPr/>
        </p:nvSpPr>
        <p:spPr>
          <a:xfrm>
            <a:off x="0" y="325926"/>
            <a:ext cx="12192000" cy="194192"/>
          </a:xfrm>
          <a:prstGeom prst="rect">
            <a:avLst/>
          </a:prstGeom>
          <a:solidFill>
            <a:srgbClr val="B32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and white fox logo&#10;&#10;Description automatically generated">
            <a:extLst>
              <a:ext uri="{FF2B5EF4-FFF2-40B4-BE49-F238E27FC236}">
                <a16:creationId xmlns:a16="http://schemas.microsoft.com/office/drawing/2014/main" id="{79335CFF-8768-3AFE-D317-4EFB18232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192" y="5809488"/>
            <a:ext cx="792480" cy="1048512"/>
          </a:xfrm>
          <a:prstGeom prst="rect">
            <a:avLst/>
          </a:prstGeom>
        </p:spPr>
      </p:pic>
      <p:sp>
        <p:nvSpPr>
          <p:cNvPr id="3" name="TextBox 2">
            <a:extLst>
              <a:ext uri="{FF2B5EF4-FFF2-40B4-BE49-F238E27FC236}">
                <a16:creationId xmlns:a16="http://schemas.microsoft.com/office/drawing/2014/main" id="{A945D9E0-A226-68CE-C32B-A3211127876C}"/>
              </a:ext>
            </a:extLst>
          </p:cNvPr>
          <p:cNvSpPr txBox="1"/>
          <p:nvPr/>
        </p:nvSpPr>
        <p:spPr>
          <a:xfrm>
            <a:off x="-1" y="964734"/>
            <a:ext cx="5931017" cy="461665"/>
          </a:xfrm>
          <a:prstGeom prst="rect">
            <a:avLst/>
          </a:prstGeom>
          <a:noFill/>
        </p:spPr>
        <p:txBody>
          <a:bodyPr wrap="square" rtlCol="0">
            <a:spAutoFit/>
          </a:bodyPr>
          <a:lstStyle/>
          <a:p>
            <a:r>
              <a:rPr lang="en-US" sz="2400" b="1" dirty="0"/>
              <a:t>Know your wages</a:t>
            </a:r>
          </a:p>
        </p:txBody>
      </p:sp>
      <p:sp>
        <p:nvSpPr>
          <p:cNvPr id="4" name="TextBox 3">
            <a:extLst>
              <a:ext uri="{FF2B5EF4-FFF2-40B4-BE49-F238E27FC236}">
                <a16:creationId xmlns:a16="http://schemas.microsoft.com/office/drawing/2014/main" id="{7BED1681-EFC4-7A4C-BFF6-8E4A0E76FA42}"/>
              </a:ext>
            </a:extLst>
          </p:cNvPr>
          <p:cNvSpPr txBox="1"/>
          <p:nvPr/>
        </p:nvSpPr>
        <p:spPr>
          <a:xfrm>
            <a:off x="317366" y="1839170"/>
            <a:ext cx="3375860" cy="4247317"/>
          </a:xfrm>
          <a:prstGeom prst="rect">
            <a:avLst/>
          </a:prstGeom>
          <a:noFill/>
        </p:spPr>
        <p:txBody>
          <a:bodyPr wrap="square" rtlCol="0">
            <a:spAutoFit/>
          </a:bodyPr>
          <a:lstStyle/>
          <a:p>
            <a:r>
              <a:rPr lang="en-US" b="1" dirty="0"/>
              <a:t>Are you being paid properly?  </a:t>
            </a:r>
            <a:r>
              <a:rPr lang="en-US" dirty="0"/>
              <a:t>Allocations for wages and benefits are effective June 1</a:t>
            </a:r>
            <a:r>
              <a:rPr lang="en-US" baseline="30000" dirty="0"/>
              <a:t>st</a:t>
            </a:r>
            <a:r>
              <a:rPr lang="en-US" dirty="0"/>
              <a:t> of each year.  The rate effective June 1, 2024 is $50.15 per hour.</a:t>
            </a:r>
            <a:endParaRPr lang="en-US" b="1" dirty="0"/>
          </a:p>
          <a:p>
            <a:endParaRPr lang="en-US" dirty="0"/>
          </a:p>
          <a:p>
            <a:r>
              <a:rPr lang="en-US" dirty="0"/>
              <a:t>Contact your Local if you need assistance in determining the proper wages and benefits that should be paid.</a:t>
            </a:r>
          </a:p>
          <a:p>
            <a:endParaRPr lang="en-US" dirty="0"/>
          </a:p>
          <a:p>
            <a:r>
              <a:rPr lang="en-US" dirty="0"/>
              <a:t>Contact your Local immediately if you or any Laborer is not receiving the proper pay!</a:t>
            </a:r>
          </a:p>
          <a:p>
            <a:r>
              <a:rPr lang="en-US" dirty="0"/>
              <a:t> </a:t>
            </a:r>
          </a:p>
        </p:txBody>
      </p:sp>
      <p:sp>
        <p:nvSpPr>
          <p:cNvPr id="5" name="Slide Number Placeholder 4">
            <a:extLst>
              <a:ext uri="{FF2B5EF4-FFF2-40B4-BE49-F238E27FC236}">
                <a16:creationId xmlns:a16="http://schemas.microsoft.com/office/drawing/2014/main" id="{E7DE3341-A16D-AAC5-D0D9-C9C6ECA9CDEE}"/>
              </a:ext>
            </a:extLst>
          </p:cNvPr>
          <p:cNvSpPr>
            <a:spLocks noGrp="1"/>
          </p:cNvSpPr>
          <p:nvPr>
            <p:ph type="sldNum" sz="quarter" idx="12"/>
          </p:nvPr>
        </p:nvSpPr>
        <p:spPr/>
        <p:txBody>
          <a:bodyPr/>
          <a:lstStyle/>
          <a:p>
            <a:fld id="{543D6CC3-2EED-45CB-96E6-59A4F6524697}" type="slidenum">
              <a:rPr lang="en-US" smtClean="0"/>
              <a:t>11</a:t>
            </a:fld>
            <a:endParaRPr lang="en-US"/>
          </a:p>
        </p:txBody>
      </p:sp>
      <p:pic>
        <p:nvPicPr>
          <p:cNvPr id="13" name="Picture 12">
            <a:extLst>
              <a:ext uri="{FF2B5EF4-FFF2-40B4-BE49-F238E27FC236}">
                <a16:creationId xmlns:a16="http://schemas.microsoft.com/office/drawing/2014/main" id="{9819D985-2580-E423-88B1-8C5B266CBDB8}"/>
              </a:ext>
            </a:extLst>
          </p:cNvPr>
          <p:cNvPicPr>
            <a:picLocks noChangeAspect="1"/>
          </p:cNvPicPr>
          <p:nvPr/>
        </p:nvPicPr>
        <p:blipFill>
          <a:blip r:embed="rId3"/>
          <a:stretch>
            <a:fillRect/>
          </a:stretch>
        </p:blipFill>
        <p:spPr>
          <a:xfrm>
            <a:off x="4273210" y="584503"/>
            <a:ext cx="4693238" cy="6133307"/>
          </a:xfrm>
          <a:prstGeom prst="rect">
            <a:avLst/>
          </a:prstGeom>
        </p:spPr>
      </p:pic>
    </p:spTree>
    <p:extLst>
      <p:ext uri="{BB962C8B-B14F-4D97-AF65-F5344CB8AC3E}">
        <p14:creationId xmlns:p14="http://schemas.microsoft.com/office/powerpoint/2010/main" val="2672824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02225-7615-9E35-3F69-D40BD4E3FA84}"/>
              </a:ext>
            </a:extLst>
          </p:cNvPr>
          <p:cNvSpPr/>
          <p:nvPr/>
        </p:nvSpPr>
        <p:spPr>
          <a:xfrm>
            <a:off x="0" y="325926"/>
            <a:ext cx="12192000" cy="194192"/>
          </a:xfrm>
          <a:prstGeom prst="rect">
            <a:avLst/>
          </a:prstGeom>
          <a:solidFill>
            <a:srgbClr val="B32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and white fox logo&#10;&#10;Description automatically generated">
            <a:extLst>
              <a:ext uri="{FF2B5EF4-FFF2-40B4-BE49-F238E27FC236}">
                <a16:creationId xmlns:a16="http://schemas.microsoft.com/office/drawing/2014/main" id="{79335CFF-8768-3AFE-D317-4EFB18232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192" y="5809488"/>
            <a:ext cx="792480" cy="1048512"/>
          </a:xfrm>
          <a:prstGeom prst="rect">
            <a:avLst/>
          </a:prstGeom>
        </p:spPr>
      </p:pic>
      <p:sp>
        <p:nvSpPr>
          <p:cNvPr id="3" name="TextBox 2">
            <a:extLst>
              <a:ext uri="{FF2B5EF4-FFF2-40B4-BE49-F238E27FC236}">
                <a16:creationId xmlns:a16="http://schemas.microsoft.com/office/drawing/2014/main" id="{A945D9E0-A226-68CE-C32B-A3211127876C}"/>
              </a:ext>
            </a:extLst>
          </p:cNvPr>
          <p:cNvSpPr txBox="1"/>
          <p:nvPr/>
        </p:nvSpPr>
        <p:spPr>
          <a:xfrm>
            <a:off x="-1" y="964734"/>
            <a:ext cx="5931017" cy="461665"/>
          </a:xfrm>
          <a:prstGeom prst="rect">
            <a:avLst/>
          </a:prstGeom>
          <a:noFill/>
        </p:spPr>
        <p:txBody>
          <a:bodyPr wrap="square" rtlCol="0">
            <a:spAutoFit/>
          </a:bodyPr>
          <a:lstStyle/>
          <a:p>
            <a:r>
              <a:rPr lang="en-US" sz="2400" b="1" dirty="0"/>
              <a:t>Know your wages</a:t>
            </a:r>
          </a:p>
        </p:txBody>
      </p:sp>
      <p:sp>
        <p:nvSpPr>
          <p:cNvPr id="4" name="Slide Number Placeholder 3">
            <a:extLst>
              <a:ext uri="{FF2B5EF4-FFF2-40B4-BE49-F238E27FC236}">
                <a16:creationId xmlns:a16="http://schemas.microsoft.com/office/drawing/2014/main" id="{86AD3BC3-E975-98AE-E8ED-35D8095FA069}"/>
              </a:ext>
            </a:extLst>
          </p:cNvPr>
          <p:cNvSpPr>
            <a:spLocks noGrp="1"/>
          </p:cNvSpPr>
          <p:nvPr>
            <p:ph type="sldNum" sz="quarter" idx="12"/>
          </p:nvPr>
        </p:nvSpPr>
        <p:spPr/>
        <p:txBody>
          <a:bodyPr/>
          <a:lstStyle/>
          <a:p>
            <a:fld id="{543D6CC3-2EED-45CB-96E6-59A4F6524697}" type="slidenum">
              <a:rPr lang="en-US" smtClean="0"/>
              <a:t>12</a:t>
            </a:fld>
            <a:endParaRPr lang="en-US"/>
          </a:p>
        </p:txBody>
      </p:sp>
      <p:pic>
        <p:nvPicPr>
          <p:cNvPr id="7" name="Picture 6">
            <a:extLst>
              <a:ext uri="{FF2B5EF4-FFF2-40B4-BE49-F238E27FC236}">
                <a16:creationId xmlns:a16="http://schemas.microsoft.com/office/drawing/2014/main" id="{D3037FF1-4DD1-75D6-6E78-F61613C68E43}"/>
              </a:ext>
            </a:extLst>
          </p:cNvPr>
          <p:cNvPicPr>
            <a:picLocks noChangeAspect="1"/>
          </p:cNvPicPr>
          <p:nvPr/>
        </p:nvPicPr>
        <p:blipFill>
          <a:blip r:embed="rId3"/>
          <a:stretch>
            <a:fillRect/>
          </a:stretch>
        </p:blipFill>
        <p:spPr>
          <a:xfrm>
            <a:off x="1552205" y="1716072"/>
            <a:ext cx="7791450" cy="3905250"/>
          </a:xfrm>
          <a:prstGeom prst="rect">
            <a:avLst/>
          </a:prstGeom>
        </p:spPr>
      </p:pic>
    </p:spTree>
    <p:extLst>
      <p:ext uri="{BB962C8B-B14F-4D97-AF65-F5344CB8AC3E}">
        <p14:creationId xmlns:p14="http://schemas.microsoft.com/office/powerpoint/2010/main" val="1548837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02225-7615-9E35-3F69-D40BD4E3FA84}"/>
              </a:ext>
            </a:extLst>
          </p:cNvPr>
          <p:cNvSpPr/>
          <p:nvPr/>
        </p:nvSpPr>
        <p:spPr>
          <a:xfrm>
            <a:off x="0" y="325926"/>
            <a:ext cx="12192000" cy="194192"/>
          </a:xfrm>
          <a:prstGeom prst="rect">
            <a:avLst/>
          </a:prstGeom>
          <a:solidFill>
            <a:srgbClr val="B32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and white fox logo&#10;&#10;Description automatically generated">
            <a:extLst>
              <a:ext uri="{FF2B5EF4-FFF2-40B4-BE49-F238E27FC236}">
                <a16:creationId xmlns:a16="http://schemas.microsoft.com/office/drawing/2014/main" id="{79335CFF-8768-3AFE-D317-4EFB18232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192" y="5809488"/>
            <a:ext cx="792480" cy="1048512"/>
          </a:xfrm>
          <a:prstGeom prst="rect">
            <a:avLst/>
          </a:prstGeom>
        </p:spPr>
      </p:pic>
      <p:sp>
        <p:nvSpPr>
          <p:cNvPr id="3" name="TextBox 2">
            <a:extLst>
              <a:ext uri="{FF2B5EF4-FFF2-40B4-BE49-F238E27FC236}">
                <a16:creationId xmlns:a16="http://schemas.microsoft.com/office/drawing/2014/main" id="{A945D9E0-A226-68CE-C32B-A3211127876C}"/>
              </a:ext>
            </a:extLst>
          </p:cNvPr>
          <p:cNvSpPr txBox="1"/>
          <p:nvPr/>
        </p:nvSpPr>
        <p:spPr>
          <a:xfrm>
            <a:off x="0" y="964734"/>
            <a:ext cx="5587068" cy="461665"/>
          </a:xfrm>
          <a:prstGeom prst="rect">
            <a:avLst/>
          </a:prstGeom>
          <a:noFill/>
        </p:spPr>
        <p:txBody>
          <a:bodyPr wrap="square" rtlCol="0">
            <a:spAutoFit/>
          </a:bodyPr>
          <a:lstStyle/>
          <a:p>
            <a:r>
              <a:rPr lang="en-US" sz="2400" b="1" dirty="0"/>
              <a:t>We are here for you and your family</a:t>
            </a:r>
          </a:p>
        </p:txBody>
      </p:sp>
      <p:sp>
        <p:nvSpPr>
          <p:cNvPr id="4" name="TextBox 3">
            <a:extLst>
              <a:ext uri="{FF2B5EF4-FFF2-40B4-BE49-F238E27FC236}">
                <a16:creationId xmlns:a16="http://schemas.microsoft.com/office/drawing/2014/main" id="{BF84C516-4403-9D1F-5FE6-157D7E587099}"/>
              </a:ext>
            </a:extLst>
          </p:cNvPr>
          <p:cNvSpPr txBox="1"/>
          <p:nvPr/>
        </p:nvSpPr>
        <p:spPr>
          <a:xfrm>
            <a:off x="1241571" y="1686186"/>
            <a:ext cx="4261607" cy="1974387"/>
          </a:xfrm>
          <a:prstGeom prst="rect">
            <a:avLst/>
          </a:prstGeom>
          <a:noFill/>
        </p:spPr>
        <p:txBody>
          <a:bodyPr wrap="square" rtlCol="0">
            <a:spAutoFit/>
          </a:bodyPr>
          <a:lstStyle/>
          <a:p>
            <a:pPr marL="0" marR="0">
              <a:lnSpc>
                <a:spcPct val="107000"/>
              </a:lnSpc>
              <a:spcBef>
                <a:spcPts val="0"/>
              </a:spcBef>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The Fund Office is located 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2371 Bowes Road, Suite 500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Elgin, IL 60123</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Phone:	(847) 742-0900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b="1" kern="100">
                <a:effectLst/>
                <a:latin typeface="Aptos" panose="020B0004020202020204" pitchFamily="34" charset="0"/>
                <a:ea typeface="Aptos" panose="020B0004020202020204" pitchFamily="34" charset="0"/>
                <a:cs typeface="Times New Roman" panose="02020603050405020304" pitchFamily="18" charset="0"/>
              </a:rPr>
              <a:t>Fax: 	(847) 742-4430</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16FB059-A4DD-7907-B672-F05F8128058A}"/>
              </a:ext>
            </a:extLst>
          </p:cNvPr>
          <p:cNvSpPr txBox="1"/>
          <p:nvPr/>
        </p:nvSpPr>
        <p:spPr>
          <a:xfrm>
            <a:off x="368107" y="4198321"/>
            <a:ext cx="4612989" cy="1073884"/>
          </a:xfrm>
          <a:prstGeom prst="rect">
            <a:avLst/>
          </a:prstGeom>
          <a:noFill/>
        </p:spPr>
        <p:txBody>
          <a:bodyPr wrap="square" rtlCol="0">
            <a:spAutoFit/>
          </a:bodyPr>
          <a:lstStyle/>
          <a:p>
            <a:pPr marL="0" marR="0" algn="ctr">
              <a:lnSpc>
                <a:spcPct val="107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Customer Service is available Monday through Friday from 8:00 a.m. to 4:30 p.m.</a:t>
            </a:r>
          </a:p>
          <a:p>
            <a:pPr marL="0" marR="0" algn="ctr">
              <a:lnSpc>
                <a:spcPct val="107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Call or walk-in with your questions.</a:t>
            </a:r>
          </a:p>
        </p:txBody>
      </p:sp>
      <p:pic>
        <p:nvPicPr>
          <p:cNvPr id="10" name="Picture 9">
            <a:extLst>
              <a:ext uri="{FF2B5EF4-FFF2-40B4-BE49-F238E27FC236}">
                <a16:creationId xmlns:a16="http://schemas.microsoft.com/office/drawing/2014/main" id="{0936572E-7594-19CA-CC0B-D7D6D0B85767}"/>
              </a:ext>
            </a:extLst>
          </p:cNvPr>
          <p:cNvPicPr>
            <a:picLocks noChangeAspect="1"/>
          </p:cNvPicPr>
          <p:nvPr/>
        </p:nvPicPr>
        <p:blipFill>
          <a:blip r:embed="rId3"/>
          <a:stretch>
            <a:fillRect/>
          </a:stretch>
        </p:blipFill>
        <p:spPr>
          <a:xfrm>
            <a:off x="5503178" y="1426399"/>
            <a:ext cx="5334000" cy="4191000"/>
          </a:xfrm>
          <a:prstGeom prst="rect">
            <a:avLst/>
          </a:prstGeom>
        </p:spPr>
      </p:pic>
      <p:sp>
        <p:nvSpPr>
          <p:cNvPr id="5" name="Slide Number Placeholder 4">
            <a:extLst>
              <a:ext uri="{FF2B5EF4-FFF2-40B4-BE49-F238E27FC236}">
                <a16:creationId xmlns:a16="http://schemas.microsoft.com/office/drawing/2014/main" id="{CBF78017-0261-29C1-8A24-4A5834597149}"/>
              </a:ext>
            </a:extLst>
          </p:cNvPr>
          <p:cNvSpPr>
            <a:spLocks noGrp="1"/>
          </p:cNvSpPr>
          <p:nvPr>
            <p:ph type="sldNum" sz="quarter" idx="12"/>
          </p:nvPr>
        </p:nvSpPr>
        <p:spPr/>
        <p:txBody>
          <a:bodyPr/>
          <a:lstStyle/>
          <a:p>
            <a:fld id="{543D6CC3-2EED-45CB-96E6-59A4F6524697}" type="slidenum">
              <a:rPr lang="en-US" smtClean="0"/>
              <a:t>13</a:t>
            </a:fld>
            <a:endParaRPr lang="en-US"/>
          </a:p>
        </p:txBody>
      </p:sp>
    </p:spTree>
    <p:extLst>
      <p:ext uri="{BB962C8B-B14F-4D97-AF65-F5344CB8AC3E}">
        <p14:creationId xmlns:p14="http://schemas.microsoft.com/office/powerpoint/2010/main" val="2197908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02225-7615-9E35-3F69-D40BD4E3FA84}"/>
              </a:ext>
            </a:extLst>
          </p:cNvPr>
          <p:cNvSpPr/>
          <p:nvPr/>
        </p:nvSpPr>
        <p:spPr>
          <a:xfrm>
            <a:off x="0" y="325926"/>
            <a:ext cx="12192000" cy="194192"/>
          </a:xfrm>
          <a:prstGeom prst="rect">
            <a:avLst/>
          </a:prstGeom>
          <a:solidFill>
            <a:srgbClr val="B32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and white fox logo&#10;&#10;Description automatically generated">
            <a:extLst>
              <a:ext uri="{FF2B5EF4-FFF2-40B4-BE49-F238E27FC236}">
                <a16:creationId xmlns:a16="http://schemas.microsoft.com/office/drawing/2014/main" id="{79335CFF-8768-3AFE-D317-4EFB18232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192" y="5809488"/>
            <a:ext cx="792480" cy="1048512"/>
          </a:xfrm>
          <a:prstGeom prst="rect">
            <a:avLst/>
          </a:prstGeom>
        </p:spPr>
      </p:pic>
      <p:sp>
        <p:nvSpPr>
          <p:cNvPr id="3" name="TextBox 2">
            <a:extLst>
              <a:ext uri="{FF2B5EF4-FFF2-40B4-BE49-F238E27FC236}">
                <a16:creationId xmlns:a16="http://schemas.microsoft.com/office/drawing/2014/main" id="{A945D9E0-A226-68CE-C32B-A3211127876C}"/>
              </a:ext>
            </a:extLst>
          </p:cNvPr>
          <p:cNvSpPr txBox="1"/>
          <p:nvPr/>
        </p:nvSpPr>
        <p:spPr>
          <a:xfrm>
            <a:off x="-1" y="964734"/>
            <a:ext cx="6844937" cy="461665"/>
          </a:xfrm>
          <a:prstGeom prst="rect">
            <a:avLst/>
          </a:prstGeom>
          <a:noFill/>
        </p:spPr>
        <p:txBody>
          <a:bodyPr wrap="square" rtlCol="0">
            <a:spAutoFit/>
          </a:bodyPr>
          <a:lstStyle/>
          <a:p>
            <a:r>
              <a:rPr lang="en-US" sz="2400" b="1" dirty="0"/>
              <a:t>We are here for you and your family – in person</a:t>
            </a:r>
          </a:p>
        </p:txBody>
      </p:sp>
      <p:sp>
        <p:nvSpPr>
          <p:cNvPr id="4" name="TextBox 3">
            <a:extLst>
              <a:ext uri="{FF2B5EF4-FFF2-40B4-BE49-F238E27FC236}">
                <a16:creationId xmlns:a16="http://schemas.microsoft.com/office/drawing/2014/main" id="{BF84C516-4403-9D1F-5FE6-157D7E587099}"/>
              </a:ext>
            </a:extLst>
          </p:cNvPr>
          <p:cNvSpPr txBox="1"/>
          <p:nvPr/>
        </p:nvSpPr>
        <p:spPr>
          <a:xfrm>
            <a:off x="1325461" y="1686186"/>
            <a:ext cx="7499757" cy="1472839"/>
          </a:xfrm>
          <a:prstGeom prst="rect">
            <a:avLst/>
          </a:prstGeom>
          <a:noFill/>
        </p:spPr>
        <p:txBody>
          <a:bodyPr wrap="square" rtlCol="0">
            <a:spAutoFit/>
          </a:bodyPr>
          <a:lstStyle/>
          <a:p>
            <a:pPr>
              <a:lnSpc>
                <a:spcPct val="107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Questions regarding specific matters?  Contact our friendly, knowledgeable team members to get your questions answered.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AA73CDE-BBCF-C00A-DC33-ADE07A4CCD1D}"/>
              </a:ext>
            </a:extLst>
          </p:cNvPr>
          <p:cNvSpPr txBox="1"/>
          <p:nvPr/>
        </p:nvSpPr>
        <p:spPr>
          <a:xfrm>
            <a:off x="1325461" y="2592467"/>
            <a:ext cx="5863904" cy="3970318"/>
          </a:xfrm>
          <a:prstGeom prst="rect">
            <a:avLst/>
          </a:prstGeom>
          <a:noFill/>
        </p:spPr>
        <p:txBody>
          <a:bodyPr wrap="square" rtlCol="0">
            <a:spAutoFit/>
          </a:bodyPr>
          <a:lstStyle/>
          <a:p>
            <a:r>
              <a:rPr lang="en-US" u="sng" dirty="0"/>
              <a:t>Customer Service:</a:t>
            </a:r>
            <a:r>
              <a:rPr lang="en-US" dirty="0"/>
              <a:t>  phone menu option #3</a:t>
            </a:r>
          </a:p>
          <a:p>
            <a:pPr marL="285750" indent="-285750">
              <a:buFont typeface="Courier New" panose="02070309020205020404" pitchFamily="49" charset="0"/>
              <a:buChar char="o"/>
            </a:pPr>
            <a:r>
              <a:rPr lang="en-US" dirty="0"/>
              <a:t>Insurance claims</a:t>
            </a:r>
          </a:p>
          <a:p>
            <a:pPr marL="285750" indent="-285750">
              <a:buFont typeface="Courier New" panose="02070309020205020404" pitchFamily="49" charset="0"/>
              <a:buChar char="o"/>
            </a:pPr>
            <a:r>
              <a:rPr lang="en-US" dirty="0"/>
              <a:t>Benefit coverage</a:t>
            </a:r>
          </a:p>
          <a:p>
            <a:pPr marL="285750" indent="-285750">
              <a:buFont typeface="Courier New" panose="02070309020205020404" pitchFamily="49" charset="0"/>
              <a:buChar char="o"/>
            </a:pPr>
            <a:r>
              <a:rPr lang="en-US" dirty="0"/>
              <a:t>Change of address</a:t>
            </a:r>
          </a:p>
          <a:p>
            <a:pPr marL="285750" indent="-285750">
              <a:buFont typeface="Courier New" panose="02070309020205020404" pitchFamily="49" charset="0"/>
              <a:buChar char="o"/>
            </a:pPr>
            <a:r>
              <a:rPr lang="en-US" dirty="0"/>
              <a:t>COBRA election (continuation of insurance coverage)</a:t>
            </a:r>
          </a:p>
          <a:p>
            <a:endParaRPr lang="en-US" dirty="0"/>
          </a:p>
          <a:p>
            <a:r>
              <a:rPr lang="en-US" u="sng" dirty="0"/>
              <a:t>Pension Department:</a:t>
            </a:r>
            <a:r>
              <a:rPr lang="en-US" dirty="0"/>
              <a:t>  phone menu option #4</a:t>
            </a:r>
          </a:p>
          <a:p>
            <a:pPr marL="285750" indent="-285750">
              <a:buFont typeface="Courier New" panose="02070309020205020404" pitchFamily="49" charset="0"/>
              <a:buChar char="o"/>
            </a:pPr>
            <a:r>
              <a:rPr lang="en-US" dirty="0"/>
              <a:t>Request a quote</a:t>
            </a:r>
          </a:p>
          <a:p>
            <a:pPr marL="285750" indent="-285750">
              <a:buFont typeface="Courier New" panose="02070309020205020404" pitchFamily="49" charset="0"/>
              <a:buChar char="o"/>
            </a:pPr>
            <a:r>
              <a:rPr lang="en-US" dirty="0"/>
              <a:t>Inquiry on credits</a:t>
            </a:r>
          </a:p>
          <a:p>
            <a:pPr marL="285750" indent="-285750">
              <a:buFont typeface="Courier New" panose="02070309020205020404" pitchFamily="49" charset="0"/>
              <a:buChar char="o"/>
            </a:pPr>
            <a:r>
              <a:rPr lang="en-US" dirty="0"/>
              <a:t>Report a death</a:t>
            </a:r>
          </a:p>
          <a:p>
            <a:endParaRPr lang="en-US" dirty="0"/>
          </a:p>
          <a:p>
            <a:r>
              <a:rPr lang="en-US" u="sng" dirty="0"/>
              <a:t>Contributions Department:</a:t>
            </a:r>
            <a:r>
              <a:rPr lang="en-US" dirty="0"/>
              <a:t>  phone menu #5</a:t>
            </a:r>
          </a:p>
          <a:p>
            <a:pPr marL="285750" indent="-285750">
              <a:buFont typeface="Courier New" panose="02070309020205020404" pitchFamily="49" charset="0"/>
              <a:buChar char="o"/>
            </a:pPr>
            <a:r>
              <a:rPr lang="en-US" dirty="0"/>
              <a:t>Unreported hours</a:t>
            </a:r>
          </a:p>
          <a:p>
            <a:pPr marL="285750" indent="-285750">
              <a:buFont typeface="Courier New" panose="02070309020205020404" pitchFamily="49" charset="0"/>
              <a:buChar char="o"/>
            </a:pPr>
            <a:r>
              <a:rPr lang="en-US" dirty="0"/>
              <a:t>Transfer requests</a:t>
            </a:r>
          </a:p>
        </p:txBody>
      </p:sp>
      <p:pic>
        <p:nvPicPr>
          <p:cNvPr id="2050" name="Picture 2" descr="fvlabfront">
            <a:extLst>
              <a:ext uri="{FF2B5EF4-FFF2-40B4-BE49-F238E27FC236}">
                <a16:creationId xmlns:a16="http://schemas.microsoft.com/office/drawing/2014/main" id="{28EA1949-3907-87AC-3283-67EFD43643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9365" y="2592467"/>
            <a:ext cx="4555331" cy="312035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1F0E2DF6-A934-BEEB-911C-6D18D1A610FF}"/>
              </a:ext>
            </a:extLst>
          </p:cNvPr>
          <p:cNvSpPr>
            <a:spLocks noGrp="1"/>
          </p:cNvSpPr>
          <p:nvPr>
            <p:ph type="sldNum" sz="quarter" idx="12"/>
          </p:nvPr>
        </p:nvSpPr>
        <p:spPr/>
        <p:txBody>
          <a:bodyPr/>
          <a:lstStyle/>
          <a:p>
            <a:fld id="{543D6CC3-2EED-45CB-96E6-59A4F6524697}" type="slidenum">
              <a:rPr lang="en-US" smtClean="0"/>
              <a:t>14</a:t>
            </a:fld>
            <a:endParaRPr lang="en-US"/>
          </a:p>
        </p:txBody>
      </p:sp>
    </p:spTree>
    <p:extLst>
      <p:ext uri="{BB962C8B-B14F-4D97-AF65-F5344CB8AC3E}">
        <p14:creationId xmlns:p14="http://schemas.microsoft.com/office/powerpoint/2010/main" val="873642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02225-7615-9E35-3F69-D40BD4E3FA84}"/>
              </a:ext>
            </a:extLst>
          </p:cNvPr>
          <p:cNvSpPr/>
          <p:nvPr/>
        </p:nvSpPr>
        <p:spPr>
          <a:xfrm>
            <a:off x="0" y="325926"/>
            <a:ext cx="12192000" cy="194192"/>
          </a:xfrm>
          <a:prstGeom prst="rect">
            <a:avLst/>
          </a:prstGeom>
          <a:solidFill>
            <a:srgbClr val="B32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and white fox logo&#10;&#10;Description automatically generated">
            <a:extLst>
              <a:ext uri="{FF2B5EF4-FFF2-40B4-BE49-F238E27FC236}">
                <a16:creationId xmlns:a16="http://schemas.microsoft.com/office/drawing/2014/main" id="{79335CFF-8768-3AFE-D317-4EFB18232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192" y="5809488"/>
            <a:ext cx="792480" cy="1048512"/>
          </a:xfrm>
          <a:prstGeom prst="rect">
            <a:avLst/>
          </a:prstGeom>
        </p:spPr>
      </p:pic>
      <p:sp>
        <p:nvSpPr>
          <p:cNvPr id="3" name="TextBox 2">
            <a:extLst>
              <a:ext uri="{FF2B5EF4-FFF2-40B4-BE49-F238E27FC236}">
                <a16:creationId xmlns:a16="http://schemas.microsoft.com/office/drawing/2014/main" id="{A945D9E0-A226-68CE-C32B-A3211127876C}"/>
              </a:ext>
            </a:extLst>
          </p:cNvPr>
          <p:cNvSpPr txBox="1"/>
          <p:nvPr/>
        </p:nvSpPr>
        <p:spPr>
          <a:xfrm>
            <a:off x="-1" y="964734"/>
            <a:ext cx="6723018" cy="461665"/>
          </a:xfrm>
          <a:prstGeom prst="rect">
            <a:avLst/>
          </a:prstGeom>
          <a:noFill/>
        </p:spPr>
        <p:txBody>
          <a:bodyPr wrap="square" rtlCol="0">
            <a:spAutoFit/>
          </a:bodyPr>
          <a:lstStyle/>
          <a:p>
            <a:r>
              <a:rPr lang="en-US" sz="2400" b="1" dirty="0"/>
              <a:t>We are here for you and your family - online</a:t>
            </a:r>
          </a:p>
        </p:txBody>
      </p:sp>
      <p:sp>
        <p:nvSpPr>
          <p:cNvPr id="8" name="TextBox 7">
            <a:extLst>
              <a:ext uri="{FF2B5EF4-FFF2-40B4-BE49-F238E27FC236}">
                <a16:creationId xmlns:a16="http://schemas.microsoft.com/office/drawing/2014/main" id="{B00B26EE-80B1-DD10-F929-5DDDF487E148}"/>
              </a:ext>
            </a:extLst>
          </p:cNvPr>
          <p:cNvSpPr txBox="1"/>
          <p:nvPr/>
        </p:nvSpPr>
        <p:spPr>
          <a:xfrm>
            <a:off x="6473295" y="1901281"/>
            <a:ext cx="4491667" cy="2658292"/>
          </a:xfrm>
          <a:prstGeom prst="rect">
            <a:avLst/>
          </a:prstGeom>
          <a:noFill/>
        </p:spPr>
        <p:txBody>
          <a:bodyPr wrap="square" rtlCol="0">
            <a:spAutoFit/>
          </a:bodyPr>
          <a:lstStyle/>
          <a:p>
            <a:pPr marL="0" marR="0">
              <a:lnSpc>
                <a:spcPct val="107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Our website is always accessible.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Visit </a:t>
            </a:r>
            <a:r>
              <a:rPr lang="en-US" sz="1800" b="1" u="sng" kern="100" dirty="0" err="1">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www.fvlab.com</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for valuable information about your benefit plans, print forms, and more.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Log in to the Participant Dashboard to view your personal data, contribution history, benefit claims paid, and prepare a pension estimate.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663A2143-9EA2-17DB-D3C9-52CFD4B08F78}"/>
              </a:ext>
            </a:extLst>
          </p:cNvPr>
          <p:cNvPicPr>
            <a:picLocks noChangeAspect="1"/>
          </p:cNvPicPr>
          <p:nvPr/>
        </p:nvPicPr>
        <p:blipFill>
          <a:blip r:embed="rId4"/>
          <a:stretch>
            <a:fillRect/>
          </a:stretch>
        </p:blipFill>
        <p:spPr>
          <a:xfrm>
            <a:off x="576895" y="1566008"/>
            <a:ext cx="5141812" cy="4808020"/>
          </a:xfrm>
          <a:prstGeom prst="rect">
            <a:avLst/>
          </a:prstGeom>
        </p:spPr>
      </p:pic>
      <p:sp>
        <p:nvSpPr>
          <p:cNvPr id="4" name="Slide Number Placeholder 3">
            <a:extLst>
              <a:ext uri="{FF2B5EF4-FFF2-40B4-BE49-F238E27FC236}">
                <a16:creationId xmlns:a16="http://schemas.microsoft.com/office/drawing/2014/main" id="{720FF28F-ACB2-3CEF-DC86-0A6514892765}"/>
              </a:ext>
            </a:extLst>
          </p:cNvPr>
          <p:cNvSpPr>
            <a:spLocks noGrp="1"/>
          </p:cNvSpPr>
          <p:nvPr>
            <p:ph type="sldNum" sz="quarter" idx="12"/>
          </p:nvPr>
        </p:nvSpPr>
        <p:spPr/>
        <p:txBody>
          <a:bodyPr/>
          <a:lstStyle/>
          <a:p>
            <a:fld id="{543D6CC3-2EED-45CB-96E6-59A4F6524697}" type="slidenum">
              <a:rPr lang="en-US" smtClean="0"/>
              <a:t>15</a:t>
            </a:fld>
            <a:endParaRPr lang="en-US"/>
          </a:p>
        </p:txBody>
      </p:sp>
      <p:pic>
        <p:nvPicPr>
          <p:cNvPr id="9" name="Picture 8">
            <a:extLst>
              <a:ext uri="{FF2B5EF4-FFF2-40B4-BE49-F238E27FC236}">
                <a16:creationId xmlns:a16="http://schemas.microsoft.com/office/drawing/2014/main" id="{3D6F4017-FA7E-8297-FD0E-B47721BED67A}"/>
              </a:ext>
            </a:extLst>
          </p:cNvPr>
          <p:cNvPicPr>
            <a:picLocks noChangeAspect="1"/>
          </p:cNvPicPr>
          <p:nvPr/>
        </p:nvPicPr>
        <p:blipFill>
          <a:blip r:embed="rId5"/>
          <a:stretch>
            <a:fillRect/>
          </a:stretch>
        </p:blipFill>
        <p:spPr>
          <a:xfrm>
            <a:off x="6574428" y="4777337"/>
            <a:ext cx="1545523" cy="1556407"/>
          </a:xfrm>
          <a:prstGeom prst="rect">
            <a:avLst/>
          </a:prstGeom>
        </p:spPr>
      </p:pic>
    </p:spTree>
    <p:extLst>
      <p:ext uri="{BB962C8B-B14F-4D97-AF65-F5344CB8AC3E}">
        <p14:creationId xmlns:p14="http://schemas.microsoft.com/office/powerpoint/2010/main" val="288288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CB18F7F-A289-B307-F47E-A86B2A41E906}"/>
              </a:ext>
            </a:extLst>
          </p:cNvPr>
          <p:cNvSpPr/>
          <p:nvPr/>
        </p:nvSpPr>
        <p:spPr>
          <a:xfrm>
            <a:off x="0" y="4825497"/>
            <a:ext cx="12192000" cy="1412340"/>
          </a:xfrm>
          <a:prstGeom prst="rect">
            <a:avLst/>
          </a:prstGeom>
          <a:solidFill>
            <a:srgbClr val="B32318"/>
          </a:solidFill>
          <a:ln>
            <a:solidFill>
              <a:srgbClr val="B323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black and red sign&#10;&#10;Description automatically generated">
            <a:extLst>
              <a:ext uri="{FF2B5EF4-FFF2-40B4-BE49-F238E27FC236}">
                <a16:creationId xmlns:a16="http://schemas.microsoft.com/office/drawing/2014/main" id="{F5449D20-F5CC-343D-CD19-CAACA77809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4502" y="4180229"/>
            <a:ext cx="4904040" cy="1290536"/>
          </a:xfrm>
          <a:prstGeom prst="rect">
            <a:avLst/>
          </a:prstGeom>
        </p:spPr>
      </p:pic>
      <p:sp>
        <p:nvSpPr>
          <p:cNvPr id="2" name="TextBox 1">
            <a:extLst>
              <a:ext uri="{FF2B5EF4-FFF2-40B4-BE49-F238E27FC236}">
                <a16:creationId xmlns:a16="http://schemas.microsoft.com/office/drawing/2014/main" id="{72D003EE-B55A-572C-D29B-865EDFC51F52}"/>
              </a:ext>
            </a:extLst>
          </p:cNvPr>
          <p:cNvSpPr txBox="1"/>
          <p:nvPr/>
        </p:nvSpPr>
        <p:spPr>
          <a:xfrm>
            <a:off x="173620" y="6342926"/>
            <a:ext cx="5335929"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HEALTH AND WELFARE AND PENSION FUNDS</a:t>
            </a:r>
          </a:p>
          <a:p>
            <a:endParaRPr lang="en-US" dirty="0"/>
          </a:p>
        </p:txBody>
      </p:sp>
      <p:sp>
        <p:nvSpPr>
          <p:cNvPr id="3" name="TextBox 2">
            <a:extLst>
              <a:ext uri="{FF2B5EF4-FFF2-40B4-BE49-F238E27FC236}">
                <a16:creationId xmlns:a16="http://schemas.microsoft.com/office/drawing/2014/main" id="{4ADD75D3-6A6C-E8DD-5727-12005E8CBD14}"/>
              </a:ext>
            </a:extLst>
          </p:cNvPr>
          <p:cNvSpPr txBox="1"/>
          <p:nvPr/>
        </p:nvSpPr>
        <p:spPr>
          <a:xfrm>
            <a:off x="-12477" y="1160624"/>
            <a:ext cx="12191999" cy="1200329"/>
          </a:xfrm>
          <a:prstGeom prst="rect">
            <a:avLst/>
          </a:prstGeom>
          <a:noFill/>
        </p:spPr>
        <p:txBody>
          <a:bodyPr wrap="square" rtlCol="0">
            <a:spAutoFit/>
          </a:bodyPr>
          <a:lstStyle/>
          <a:p>
            <a:pPr algn="ctr"/>
            <a:r>
              <a:rPr lang="en-US" sz="7200" b="1" dirty="0">
                <a:latin typeface="Aptos" panose="020B0004020202020204" pitchFamily="34" charset="0"/>
              </a:rPr>
              <a:t>Enrollment</a:t>
            </a:r>
          </a:p>
        </p:txBody>
      </p:sp>
    </p:spTree>
    <p:extLst>
      <p:ext uri="{BB962C8B-B14F-4D97-AF65-F5344CB8AC3E}">
        <p14:creationId xmlns:p14="http://schemas.microsoft.com/office/powerpoint/2010/main" val="2643367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02225-7615-9E35-3F69-D40BD4E3FA84}"/>
              </a:ext>
            </a:extLst>
          </p:cNvPr>
          <p:cNvSpPr/>
          <p:nvPr/>
        </p:nvSpPr>
        <p:spPr>
          <a:xfrm>
            <a:off x="0" y="325926"/>
            <a:ext cx="12192000" cy="194192"/>
          </a:xfrm>
          <a:prstGeom prst="rect">
            <a:avLst/>
          </a:prstGeom>
          <a:solidFill>
            <a:srgbClr val="B32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and white fox logo&#10;&#10;Description automatically generated">
            <a:extLst>
              <a:ext uri="{FF2B5EF4-FFF2-40B4-BE49-F238E27FC236}">
                <a16:creationId xmlns:a16="http://schemas.microsoft.com/office/drawing/2014/main" id="{79335CFF-8768-3AFE-D317-4EFB18232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192" y="5809488"/>
            <a:ext cx="792480" cy="1048512"/>
          </a:xfrm>
          <a:prstGeom prst="rect">
            <a:avLst/>
          </a:prstGeom>
        </p:spPr>
      </p:pic>
      <p:sp>
        <p:nvSpPr>
          <p:cNvPr id="3" name="TextBox 2">
            <a:extLst>
              <a:ext uri="{FF2B5EF4-FFF2-40B4-BE49-F238E27FC236}">
                <a16:creationId xmlns:a16="http://schemas.microsoft.com/office/drawing/2014/main" id="{A945D9E0-A226-68CE-C32B-A3211127876C}"/>
              </a:ext>
            </a:extLst>
          </p:cNvPr>
          <p:cNvSpPr txBox="1"/>
          <p:nvPr/>
        </p:nvSpPr>
        <p:spPr>
          <a:xfrm>
            <a:off x="0" y="964734"/>
            <a:ext cx="5587068" cy="830997"/>
          </a:xfrm>
          <a:prstGeom prst="rect">
            <a:avLst/>
          </a:prstGeom>
          <a:noFill/>
        </p:spPr>
        <p:txBody>
          <a:bodyPr wrap="square" rtlCol="0">
            <a:spAutoFit/>
          </a:bodyPr>
          <a:lstStyle/>
          <a:p>
            <a:r>
              <a:rPr lang="en-US" sz="2400" b="1" dirty="0"/>
              <a:t>Eligibility and participation</a:t>
            </a:r>
          </a:p>
          <a:p>
            <a:endParaRPr lang="en-US" sz="2400" b="1" dirty="0"/>
          </a:p>
        </p:txBody>
      </p:sp>
      <p:sp>
        <p:nvSpPr>
          <p:cNvPr id="5" name="TextBox 4">
            <a:extLst>
              <a:ext uri="{FF2B5EF4-FFF2-40B4-BE49-F238E27FC236}">
                <a16:creationId xmlns:a16="http://schemas.microsoft.com/office/drawing/2014/main" id="{C207EEAE-0B43-E5B9-2B69-BD4342698927}"/>
              </a:ext>
            </a:extLst>
          </p:cNvPr>
          <p:cNvSpPr txBox="1"/>
          <p:nvPr/>
        </p:nvSpPr>
        <p:spPr>
          <a:xfrm>
            <a:off x="1448766" y="3637053"/>
            <a:ext cx="4647234" cy="2585323"/>
          </a:xfrm>
          <a:prstGeom prst="rect">
            <a:avLst/>
          </a:prstGeom>
          <a:noFill/>
        </p:spPr>
        <p:txBody>
          <a:bodyPr wrap="square" rtlCol="0">
            <a:spAutoFit/>
          </a:bodyPr>
          <a:lstStyle/>
          <a:p>
            <a:r>
              <a:rPr lang="en-US" b="1" dirty="0"/>
              <a:t>Who is eligible to participant in the Funds?</a:t>
            </a:r>
          </a:p>
          <a:p>
            <a:endParaRPr lang="en-US" dirty="0"/>
          </a:p>
          <a:p>
            <a:pPr marL="285750" indent="-285750">
              <a:buFont typeface="Arial" panose="020B0604020202020204" pitchFamily="34" charset="0"/>
              <a:buChar char="•"/>
            </a:pPr>
            <a:r>
              <a:rPr lang="en-US" dirty="0"/>
              <a:t>You, the laborer</a:t>
            </a:r>
          </a:p>
          <a:p>
            <a:pPr marL="285750" indent="-285750">
              <a:buFont typeface="Arial" panose="020B0604020202020204" pitchFamily="34" charset="0"/>
              <a:buChar char="•"/>
            </a:pPr>
            <a:r>
              <a:rPr lang="en-US" dirty="0"/>
              <a:t>Your legally married spouse</a:t>
            </a:r>
          </a:p>
          <a:p>
            <a:pPr marL="285750" indent="-285750">
              <a:buFont typeface="Arial" panose="020B0604020202020204" pitchFamily="34" charset="0"/>
              <a:buChar char="•"/>
            </a:pPr>
            <a:r>
              <a:rPr lang="en-US" dirty="0"/>
              <a:t>Dependent children (up to age 26):</a:t>
            </a:r>
          </a:p>
          <a:p>
            <a:pPr marL="574675" indent="-285750" defTabSz="463550">
              <a:buFont typeface="Courier New" panose="02070309020205020404" pitchFamily="49" charset="0"/>
              <a:buChar char="o"/>
            </a:pPr>
            <a:r>
              <a:rPr lang="en-US" dirty="0"/>
              <a:t>your naturally born children</a:t>
            </a:r>
          </a:p>
          <a:p>
            <a:pPr marL="574675" indent="-285750" defTabSz="463550">
              <a:buFont typeface="Courier New" panose="02070309020205020404" pitchFamily="49" charset="0"/>
              <a:buChar char="o"/>
            </a:pPr>
            <a:r>
              <a:rPr lang="en-US" dirty="0"/>
              <a:t>your legally adopted children</a:t>
            </a:r>
          </a:p>
          <a:p>
            <a:pPr marL="574675" indent="-285750" defTabSz="463550">
              <a:buFont typeface="Courier New" panose="02070309020205020404" pitchFamily="49" charset="0"/>
              <a:buChar char="o"/>
            </a:pPr>
            <a:r>
              <a:rPr lang="en-US" dirty="0"/>
              <a:t>your spouse’s naturally born or legally adopted children</a:t>
            </a:r>
          </a:p>
        </p:txBody>
      </p:sp>
      <p:sp>
        <p:nvSpPr>
          <p:cNvPr id="8" name="TextBox 7">
            <a:extLst>
              <a:ext uri="{FF2B5EF4-FFF2-40B4-BE49-F238E27FC236}">
                <a16:creationId xmlns:a16="http://schemas.microsoft.com/office/drawing/2014/main" id="{C90E4936-FA3C-1DF1-8549-EE1901989695}"/>
              </a:ext>
            </a:extLst>
          </p:cNvPr>
          <p:cNvSpPr txBox="1"/>
          <p:nvPr/>
        </p:nvSpPr>
        <p:spPr>
          <a:xfrm>
            <a:off x="1448766" y="2240347"/>
            <a:ext cx="8541213" cy="923330"/>
          </a:xfrm>
          <a:prstGeom prst="rect">
            <a:avLst/>
          </a:prstGeom>
          <a:noFill/>
        </p:spPr>
        <p:txBody>
          <a:bodyPr wrap="square" rtlCol="0">
            <a:spAutoFit/>
          </a:bodyPr>
          <a:lstStyle/>
          <a:p>
            <a:r>
              <a:rPr lang="en-US" dirty="0"/>
              <a:t>The Fox Valley Laborers Health and Welfare Fund offers you coverage for a wide range of benefits, including medical, dental, prescription drug, vision, hearing, member assistance program, family supplemental, and death and disability benefit. </a:t>
            </a:r>
          </a:p>
        </p:txBody>
      </p:sp>
      <p:pic>
        <p:nvPicPr>
          <p:cNvPr id="7" name="Picture 6">
            <a:extLst>
              <a:ext uri="{FF2B5EF4-FFF2-40B4-BE49-F238E27FC236}">
                <a16:creationId xmlns:a16="http://schemas.microsoft.com/office/drawing/2014/main" id="{25A40FC3-27C5-E916-8D87-C6F561687826}"/>
              </a:ext>
            </a:extLst>
          </p:cNvPr>
          <p:cNvPicPr>
            <a:picLocks noChangeAspect="1"/>
          </p:cNvPicPr>
          <p:nvPr/>
        </p:nvPicPr>
        <p:blipFill>
          <a:blip r:embed="rId3"/>
          <a:stretch>
            <a:fillRect/>
          </a:stretch>
        </p:blipFill>
        <p:spPr>
          <a:xfrm>
            <a:off x="7415780" y="3781913"/>
            <a:ext cx="2810596" cy="1645110"/>
          </a:xfrm>
          <a:prstGeom prst="rect">
            <a:avLst/>
          </a:prstGeom>
        </p:spPr>
      </p:pic>
      <p:sp>
        <p:nvSpPr>
          <p:cNvPr id="4" name="Slide Number Placeholder 3">
            <a:extLst>
              <a:ext uri="{FF2B5EF4-FFF2-40B4-BE49-F238E27FC236}">
                <a16:creationId xmlns:a16="http://schemas.microsoft.com/office/drawing/2014/main" id="{BDB2CAAE-5EE6-AC57-809B-15E3B496BD10}"/>
              </a:ext>
            </a:extLst>
          </p:cNvPr>
          <p:cNvSpPr>
            <a:spLocks noGrp="1"/>
          </p:cNvSpPr>
          <p:nvPr>
            <p:ph type="sldNum" sz="quarter" idx="12"/>
          </p:nvPr>
        </p:nvSpPr>
        <p:spPr/>
        <p:txBody>
          <a:bodyPr/>
          <a:lstStyle/>
          <a:p>
            <a:fld id="{543D6CC3-2EED-45CB-96E6-59A4F6524697}" type="slidenum">
              <a:rPr lang="en-US" smtClean="0"/>
              <a:t>17</a:t>
            </a:fld>
            <a:endParaRPr lang="en-US"/>
          </a:p>
        </p:txBody>
      </p:sp>
    </p:spTree>
    <p:extLst>
      <p:ext uri="{BB962C8B-B14F-4D97-AF65-F5344CB8AC3E}">
        <p14:creationId xmlns:p14="http://schemas.microsoft.com/office/powerpoint/2010/main" val="802664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02225-7615-9E35-3F69-D40BD4E3FA84}"/>
              </a:ext>
            </a:extLst>
          </p:cNvPr>
          <p:cNvSpPr/>
          <p:nvPr/>
        </p:nvSpPr>
        <p:spPr>
          <a:xfrm>
            <a:off x="0" y="325926"/>
            <a:ext cx="12192000" cy="194192"/>
          </a:xfrm>
          <a:prstGeom prst="rect">
            <a:avLst/>
          </a:prstGeom>
          <a:solidFill>
            <a:srgbClr val="B32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and white fox logo&#10;&#10;Description automatically generated">
            <a:extLst>
              <a:ext uri="{FF2B5EF4-FFF2-40B4-BE49-F238E27FC236}">
                <a16:creationId xmlns:a16="http://schemas.microsoft.com/office/drawing/2014/main" id="{79335CFF-8768-3AFE-D317-4EFB18232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192" y="5809488"/>
            <a:ext cx="792480" cy="1048512"/>
          </a:xfrm>
          <a:prstGeom prst="rect">
            <a:avLst/>
          </a:prstGeom>
        </p:spPr>
      </p:pic>
      <p:sp>
        <p:nvSpPr>
          <p:cNvPr id="3" name="TextBox 2">
            <a:extLst>
              <a:ext uri="{FF2B5EF4-FFF2-40B4-BE49-F238E27FC236}">
                <a16:creationId xmlns:a16="http://schemas.microsoft.com/office/drawing/2014/main" id="{A945D9E0-A226-68CE-C32B-A3211127876C}"/>
              </a:ext>
            </a:extLst>
          </p:cNvPr>
          <p:cNvSpPr txBox="1"/>
          <p:nvPr/>
        </p:nvSpPr>
        <p:spPr>
          <a:xfrm>
            <a:off x="0" y="964734"/>
            <a:ext cx="5587068" cy="461665"/>
          </a:xfrm>
          <a:prstGeom prst="rect">
            <a:avLst/>
          </a:prstGeom>
          <a:noFill/>
        </p:spPr>
        <p:txBody>
          <a:bodyPr wrap="square" rtlCol="0">
            <a:spAutoFit/>
          </a:bodyPr>
          <a:lstStyle/>
          <a:p>
            <a:r>
              <a:rPr lang="en-US" sz="2400" b="1" dirty="0"/>
              <a:t>Let’s get enrolled!</a:t>
            </a:r>
          </a:p>
        </p:txBody>
      </p:sp>
      <p:sp>
        <p:nvSpPr>
          <p:cNvPr id="5" name="TextBox 4">
            <a:extLst>
              <a:ext uri="{FF2B5EF4-FFF2-40B4-BE49-F238E27FC236}">
                <a16:creationId xmlns:a16="http://schemas.microsoft.com/office/drawing/2014/main" id="{C207EEAE-0B43-E5B9-2B69-BD4342698927}"/>
              </a:ext>
            </a:extLst>
          </p:cNvPr>
          <p:cNvSpPr txBox="1"/>
          <p:nvPr/>
        </p:nvSpPr>
        <p:spPr>
          <a:xfrm>
            <a:off x="1683440" y="1871015"/>
            <a:ext cx="7223053" cy="2385268"/>
          </a:xfrm>
          <a:prstGeom prst="rect">
            <a:avLst/>
          </a:prstGeom>
          <a:noFill/>
        </p:spPr>
        <p:txBody>
          <a:bodyPr wrap="square" rtlCol="0">
            <a:spAutoFit/>
          </a:bodyPr>
          <a:lstStyle/>
          <a:p>
            <a:pPr marL="285750" indent="-285750" defTabSz="463550">
              <a:buFont typeface="Wingdings" panose="05000000000000000000" pitchFamily="2" charset="2"/>
              <a:buChar char="ü"/>
            </a:pPr>
            <a:r>
              <a:rPr lang="en-US" dirty="0"/>
              <a:t>Complete and submit an enrollment form to let us know about you and your family members.  Be sure to include copies of the requested documentation:</a:t>
            </a:r>
          </a:p>
          <a:p>
            <a:pPr marL="914400" indent="-285750" defTabSz="463550">
              <a:spcBef>
                <a:spcPts val="600"/>
              </a:spcBef>
              <a:buFont typeface="Arial" panose="020B0604020202020204" pitchFamily="34" charset="0"/>
              <a:buChar char="•"/>
            </a:pPr>
            <a:r>
              <a:rPr lang="en-US" dirty="0"/>
              <a:t>birth certificates</a:t>
            </a:r>
          </a:p>
          <a:p>
            <a:pPr marL="914400" indent="-285750" defTabSz="463550">
              <a:buFont typeface="Arial" panose="020B0604020202020204" pitchFamily="34" charset="0"/>
              <a:buChar char="•"/>
            </a:pPr>
            <a:r>
              <a:rPr lang="en-US" dirty="0"/>
              <a:t>marriage certificate </a:t>
            </a:r>
          </a:p>
          <a:p>
            <a:pPr marL="914400" indent="-285750">
              <a:buFont typeface="Arial" panose="020B0604020202020204" pitchFamily="34" charset="0"/>
              <a:buChar char="•"/>
            </a:pPr>
            <a:r>
              <a:rPr lang="en-US"/>
              <a:t>Social Security cards </a:t>
            </a:r>
            <a:r>
              <a:rPr lang="en-US" dirty="0"/>
              <a:t>/ </a:t>
            </a:r>
            <a:r>
              <a:rPr lang="en-US"/>
              <a:t>ITIN letters</a:t>
            </a:r>
            <a:endParaRPr lang="en-US" dirty="0"/>
          </a:p>
          <a:p>
            <a:endParaRPr lang="en-US" dirty="0"/>
          </a:p>
          <a:p>
            <a:pPr marL="285750" indent="-285750">
              <a:buFont typeface="Wingdings" panose="05000000000000000000" pitchFamily="2" charset="2"/>
              <a:buChar char="ü"/>
            </a:pPr>
            <a:r>
              <a:rPr lang="en-US" dirty="0"/>
              <a:t>Elect beneficiaries for the Welfare and Pension Funds.</a:t>
            </a:r>
          </a:p>
        </p:txBody>
      </p:sp>
      <p:sp>
        <p:nvSpPr>
          <p:cNvPr id="7" name="TextBox 6">
            <a:extLst>
              <a:ext uri="{FF2B5EF4-FFF2-40B4-BE49-F238E27FC236}">
                <a16:creationId xmlns:a16="http://schemas.microsoft.com/office/drawing/2014/main" id="{7C02854E-2329-48ED-C40A-15219389D515}"/>
              </a:ext>
            </a:extLst>
          </p:cNvPr>
          <p:cNvSpPr txBox="1"/>
          <p:nvPr/>
        </p:nvSpPr>
        <p:spPr>
          <a:xfrm>
            <a:off x="8100360" y="3076404"/>
            <a:ext cx="4091640" cy="646331"/>
          </a:xfrm>
          <a:prstGeom prst="rect">
            <a:avLst/>
          </a:prstGeom>
          <a:noFill/>
        </p:spPr>
        <p:txBody>
          <a:bodyPr wrap="square" rtlCol="0">
            <a:spAutoFit/>
          </a:bodyPr>
          <a:lstStyle/>
          <a:p>
            <a:pPr algn="ctr"/>
            <a:r>
              <a:rPr lang="en-US" i="1" dirty="0"/>
              <a:t>Benefits cannot be paid until all documentation is received</a:t>
            </a:r>
          </a:p>
        </p:txBody>
      </p:sp>
      <p:sp>
        <p:nvSpPr>
          <p:cNvPr id="8" name="TextBox 7">
            <a:extLst>
              <a:ext uri="{FF2B5EF4-FFF2-40B4-BE49-F238E27FC236}">
                <a16:creationId xmlns:a16="http://schemas.microsoft.com/office/drawing/2014/main" id="{CBF1BA0C-F728-801A-64F7-9F165459F290}"/>
              </a:ext>
            </a:extLst>
          </p:cNvPr>
          <p:cNvSpPr txBox="1"/>
          <p:nvPr/>
        </p:nvSpPr>
        <p:spPr>
          <a:xfrm>
            <a:off x="1683440" y="4427301"/>
            <a:ext cx="8054326" cy="2585323"/>
          </a:xfrm>
          <a:prstGeom prst="rect">
            <a:avLst/>
          </a:prstGeom>
          <a:noFill/>
        </p:spPr>
        <p:txBody>
          <a:bodyPr wrap="square" rtlCol="0">
            <a:spAutoFit/>
          </a:bodyPr>
          <a:lstStyle/>
          <a:p>
            <a:r>
              <a:rPr lang="en-US" dirty="0"/>
              <a:t>Please note:  Anytime you experience any of the following life changes, we will need an updated enrollment form to be sure benefits are paid properly:</a:t>
            </a:r>
          </a:p>
          <a:p>
            <a:endParaRPr lang="en-US" dirty="0"/>
          </a:p>
          <a:p>
            <a:pPr marL="914400" indent="-285750">
              <a:buFont typeface="Arial" panose="020B0604020202020204" pitchFamily="34" charset="0"/>
              <a:buChar char="•"/>
            </a:pPr>
            <a:r>
              <a:rPr lang="en-US" dirty="0"/>
              <a:t>Married</a:t>
            </a:r>
          </a:p>
          <a:p>
            <a:pPr marL="914400" indent="-285750">
              <a:buFont typeface="Arial" panose="020B0604020202020204" pitchFamily="34" charset="0"/>
              <a:buChar char="•"/>
            </a:pPr>
            <a:r>
              <a:rPr lang="en-US" dirty="0"/>
              <a:t>Divorced</a:t>
            </a:r>
          </a:p>
          <a:p>
            <a:pPr marL="914400" indent="-285750">
              <a:buFont typeface="Arial" panose="020B0604020202020204" pitchFamily="34" charset="0"/>
              <a:buChar char="•"/>
            </a:pPr>
            <a:r>
              <a:rPr lang="en-US" dirty="0"/>
              <a:t>Have or adopted a child</a:t>
            </a:r>
          </a:p>
          <a:p>
            <a:pPr marL="914400" indent="-285750">
              <a:buFont typeface="Arial" panose="020B0604020202020204" pitchFamily="34" charset="0"/>
              <a:buChar char="•"/>
            </a:pPr>
            <a:r>
              <a:rPr lang="en-US" dirty="0"/>
              <a:t>If you gain or lose other health insurance</a:t>
            </a:r>
          </a:p>
          <a:p>
            <a:endParaRPr lang="en-US" dirty="0"/>
          </a:p>
          <a:p>
            <a:endParaRPr lang="en-US" dirty="0"/>
          </a:p>
        </p:txBody>
      </p:sp>
      <p:sp>
        <p:nvSpPr>
          <p:cNvPr id="4" name="Frame 3">
            <a:extLst>
              <a:ext uri="{FF2B5EF4-FFF2-40B4-BE49-F238E27FC236}">
                <a16:creationId xmlns:a16="http://schemas.microsoft.com/office/drawing/2014/main" id="{741ED375-2DEB-54F0-6B18-38C73DDAC257}"/>
              </a:ext>
            </a:extLst>
          </p:cNvPr>
          <p:cNvSpPr/>
          <p:nvPr/>
        </p:nvSpPr>
        <p:spPr>
          <a:xfrm>
            <a:off x="8253350" y="2926725"/>
            <a:ext cx="3776353" cy="914400"/>
          </a:xfrm>
          <a:prstGeom prst="fram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Slide Number Placeholder 8">
            <a:extLst>
              <a:ext uri="{FF2B5EF4-FFF2-40B4-BE49-F238E27FC236}">
                <a16:creationId xmlns:a16="http://schemas.microsoft.com/office/drawing/2014/main" id="{F9B13CF7-2DC5-6EE1-FF23-224409F04C3B}"/>
              </a:ext>
            </a:extLst>
          </p:cNvPr>
          <p:cNvSpPr>
            <a:spLocks noGrp="1"/>
          </p:cNvSpPr>
          <p:nvPr>
            <p:ph type="sldNum" sz="quarter" idx="12"/>
          </p:nvPr>
        </p:nvSpPr>
        <p:spPr/>
        <p:txBody>
          <a:bodyPr/>
          <a:lstStyle/>
          <a:p>
            <a:fld id="{543D6CC3-2EED-45CB-96E6-59A4F6524697}" type="slidenum">
              <a:rPr lang="en-US" smtClean="0"/>
              <a:t>18</a:t>
            </a:fld>
            <a:endParaRPr lang="en-US"/>
          </a:p>
        </p:txBody>
      </p:sp>
    </p:spTree>
    <p:extLst>
      <p:ext uri="{BB962C8B-B14F-4D97-AF65-F5344CB8AC3E}">
        <p14:creationId xmlns:p14="http://schemas.microsoft.com/office/powerpoint/2010/main" val="1259832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CB18F7F-A289-B307-F47E-A86B2A41E906}"/>
              </a:ext>
            </a:extLst>
          </p:cNvPr>
          <p:cNvSpPr/>
          <p:nvPr/>
        </p:nvSpPr>
        <p:spPr>
          <a:xfrm>
            <a:off x="0" y="4825497"/>
            <a:ext cx="12192000" cy="1412340"/>
          </a:xfrm>
          <a:prstGeom prst="rect">
            <a:avLst/>
          </a:prstGeom>
          <a:solidFill>
            <a:srgbClr val="B32318"/>
          </a:solidFill>
          <a:ln>
            <a:solidFill>
              <a:srgbClr val="B323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black and red sign&#10;&#10;Description automatically generated">
            <a:extLst>
              <a:ext uri="{FF2B5EF4-FFF2-40B4-BE49-F238E27FC236}">
                <a16:creationId xmlns:a16="http://schemas.microsoft.com/office/drawing/2014/main" id="{F5449D20-F5CC-343D-CD19-CAACA77809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4502" y="4180229"/>
            <a:ext cx="4904040" cy="1290536"/>
          </a:xfrm>
          <a:prstGeom prst="rect">
            <a:avLst/>
          </a:prstGeom>
        </p:spPr>
      </p:pic>
      <p:sp>
        <p:nvSpPr>
          <p:cNvPr id="2" name="TextBox 1">
            <a:extLst>
              <a:ext uri="{FF2B5EF4-FFF2-40B4-BE49-F238E27FC236}">
                <a16:creationId xmlns:a16="http://schemas.microsoft.com/office/drawing/2014/main" id="{72D003EE-B55A-572C-D29B-865EDFC51F52}"/>
              </a:ext>
            </a:extLst>
          </p:cNvPr>
          <p:cNvSpPr txBox="1"/>
          <p:nvPr/>
        </p:nvSpPr>
        <p:spPr>
          <a:xfrm>
            <a:off x="173620" y="6342926"/>
            <a:ext cx="5335929"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HEALTH AND WELFARE AND PENSION FUNDS</a:t>
            </a:r>
          </a:p>
          <a:p>
            <a:endParaRPr lang="en-US" dirty="0"/>
          </a:p>
        </p:txBody>
      </p:sp>
      <p:sp>
        <p:nvSpPr>
          <p:cNvPr id="3" name="TextBox 2">
            <a:extLst>
              <a:ext uri="{FF2B5EF4-FFF2-40B4-BE49-F238E27FC236}">
                <a16:creationId xmlns:a16="http://schemas.microsoft.com/office/drawing/2014/main" id="{4ADD75D3-6A6C-E8DD-5727-12005E8CBD14}"/>
              </a:ext>
            </a:extLst>
          </p:cNvPr>
          <p:cNvSpPr txBox="1"/>
          <p:nvPr/>
        </p:nvSpPr>
        <p:spPr>
          <a:xfrm>
            <a:off x="0" y="1184376"/>
            <a:ext cx="12191999" cy="1200329"/>
          </a:xfrm>
          <a:prstGeom prst="rect">
            <a:avLst/>
          </a:prstGeom>
          <a:noFill/>
        </p:spPr>
        <p:txBody>
          <a:bodyPr wrap="square" rtlCol="0">
            <a:spAutoFit/>
          </a:bodyPr>
          <a:lstStyle/>
          <a:p>
            <a:pPr algn="ctr"/>
            <a:r>
              <a:rPr lang="en-US" sz="7200" b="1" dirty="0">
                <a:latin typeface="Aptos" panose="020B0004020202020204" pitchFamily="34" charset="0"/>
              </a:rPr>
              <a:t>Eligibility</a:t>
            </a:r>
          </a:p>
        </p:txBody>
      </p:sp>
    </p:spTree>
    <p:extLst>
      <p:ext uri="{BB962C8B-B14F-4D97-AF65-F5344CB8AC3E}">
        <p14:creationId xmlns:p14="http://schemas.microsoft.com/office/powerpoint/2010/main" val="218897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02225-7615-9E35-3F69-D40BD4E3FA84}"/>
              </a:ext>
            </a:extLst>
          </p:cNvPr>
          <p:cNvSpPr/>
          <p:nvPr/>
        </p:nvSpPr>
        <p:spPr>
          <a:xfrm>
            <a:off x="0" y="325926"/>
            <a:ext cx="12192000" cy="194192"/>
          </a:xfrm>
          <a:prstGeom prst="rect">
            <a:avLst/>
          </a:prstGeom>
          <a:solidFill>
            <a:srgbClr val="B32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and white fox logo&#10;&#10;Description automatically generated">
            <a:extLst>
              <a:ext uri="{FF2B5EF4-FFF2-40B4-BE49-F238E27FC236}">
                <a16:creationId xmlns:a16="http://schemas.microsoft.com/office/drawing/2014/main" id="{79335CFF-8768-3AFE-D317-4EFB18232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192" y="5809488"/>
            <a:ext cx="792480" cy="1048512"/>
          </a:xfrm>
          <a:prstGeom prst="rect">
            <a:avLst/>
          </a:prstGeom>
        </p:spPr>
      </p:pic>
      <p:sp>
        <p:nvSpPr>
          <p:cNvPr id="3" name="TextBox 2">
            <a:extLst>
              <a:ext uri="{FF2B5EF4-FFF2-40B4-BE49-F238E27FC236}">
                <a16:creationId xmlns:a16="http://schemas.microsoft.com/office/drawing/2014/main" id="{A945D9E0-A226-68CE-C32B-A3211127876C}"/>
              </a:ext>
            </a:extLst>
          </p:cNvPr>
          <p:cNvSpPr txBox="1"/>
          <p:nvPr/>
        </p:nvSpPr>
        <p:spPr>
          <a:xfrm>
            <a:off x="0" y="964734"/>
            <a:ext cx="5587068" cy="461665"/>
          </a:xfrm>
          <a:prstGeom prst="rect">
            <a:avLst/>
          </a:prstGeom>
          <a:noFill/>
        </p:spPr>
        <p:txBody>
          <a:bodyPr wrap="square" rtlCol="0">
            <a:spAutoFit/>
          </a:bodyPr>
          <a:lstStyle/>
          <a:p>
            <a:r>
              <a:rPr lang="en-US" sz="2400" b="1" dirty="0"/>
              <a:t>Table of contents</a:t>
            </a:r>
          </a:p>
        </p:txBody>
      </p:sp>
      <p:sp>
        <p:nvSpPr>
          <p:cNvPr id="5" name="TextBox 4">
            <a:extLst>
              <a:ext uri="{FF2B5EF4-FFF2-40B4-BE49-F238E27FC236}">
                <a16:creationId xmlns:a16="http://schemas.microsoft.com/office/drawing/2014/main" id="{5AD9382C-C571-4FE4-E3A3-E496873E93F3}"/>
              </a:ext>
            </a:extLst>
          </p:cNvPr>
          <p:cNvSpPr txBox="1"/>
          <p:nvPr/>
        </p:nvSpPr>
        <p:spPr>
          <a:xfrm>
            <a:off x="942703" y="2130869"/>
            <a:ext cx="4402703" cy="4401205"/>
          </a:xfrm>
          <a:prstGeom prst="rect">
            <a:avLst/>
          </a:prstGeom>
          <a:noFill/>
        </p:spPr>
        <p:txBody>
          <a:bodyPr wrap="square" rtlCol="0">
            <a:spAutoFit/>
          </a:bodyPr>
          <a:lstStyle/>
          <a:p>
            <a:pPr>
              <a:tabLst>
                <a:tab pos="4121150" algn="r"/>
              </a:tabLst>
            </a:pPr>
            <a:r>
              <a:rPr lang="en-US" sz="1400" dirty="0"/>
              <a:t>New apprentice training……………………………………..	3</a:t>
            </a:r>
          </a:p>
          <a:p>
            <a:pPr>
              <a:tabLst>
                <a:tab pos="4121150" algn="r"/>
              </a:tabLst>
            </a:pPr>
            <a:r>
              <a:rPr lang="en-US" sz="1400" dirty="0"/>
              <a:t>About us – the Fox Valley Funds …………………………..	4</a:t>
            </a:r>
          </a:p>
          <a:p>
            <a:pPr>
              <a:tabLst>
                <a:tab pos="4121150" algn="r"/>
              </a:tabLst>
            </a:pPr>
            <a:r>
              <a:rPr lang="en-US" sz="1400" dirty="0"/>
              <a:t>Fox Valley Locals of the Chicago District Council……	5</a:t>
            </a:r>
          </a:p>
          <a:p>
            <a:pPr>
              <a:tabLst>
                <a:tab pos="4121150" algn="r"/>
              </a:tabLst>
            </a:pPr>
            <a:r>
              <a:rPr lang="en-US" sz="1400" dirty="0"/>
              <a:t>Review your hours……………………………………………..	6</a:t>
            </a:r>
          </a:p>
          <a:p>
            <a:pPr>
              <a:tabLst>
                <a:tab pos="4121150" algn="r"/>
              </a:tabLst>
            </a:pPr>
            <a:r>
              <a:rPr lang="en-US" sz="1400" dirty="0"/>
              <a:t>Review your hours – quarterly………………………………	7</a:t>
            </a:r>
          </a:p>
          <a:p>
            <a:pPr>
              <a:tabLst>
                <a:tab pos="4121150" algn="r"/>
              </a:tabLst>
            </a:pPr>
            <a:r>
              <a:rPr lang="en-US" sz="1400" dirty="0"/>
              <a:t>Review your hours – anytime……………………………….	8</a:t>
            </a:r>
          </a:p>
          <a:p>
            <a:pPr>
              <a:tabLst>
                <a:tab pos="4121150" algn="r"/>
              </a:tabLst>
            </a:pPr>
            <a:r>
              <a:rPr lang="en-US" sz="1400" dirty="0"/>
              <a:t>Participant Dashboard……………………………………….	9</a:t>
            </a:r>
          </a:p>
          <a:p>
            <a:pPr>
              <a:tabLst>
                <a:tab pos="4121150" algn="r"/>
              </a:tabLst>
            </a:pPr>
            <a:r>
              <a:rPr lang="en-US" sz="1400" dirty="0"/>
              <a:t>Work jurisdiction………………………………………………10</a:t>
            </a:r>
          </a:p>
          <a:p>
            <a:pPr>
              <a:tabLst>
                <a:tab pos="4121150" algn="r"/>
              </a:tabLst>
            </a:pPr>
            <a:r>
              <a:rPr lang="en-US" sz="1400" dirty="0"/>
              <a:t>Know your wages……………………………………………..	11</a:t>
            </a:r>
          </a:p>
          <a:p>
            <a:pPr>
              <a:tabLst>
                <a:tab pos="4121150" algn="r"/>
              </a:tabLst>
            </a:pPr>
            <a:r>
              <a:rPr lang="en-US" sz="1400" dirty="0"/>
              <a:t>We are here for you and your family…………………….	13</a:t>
            </a:r>
          </a:p>
          <a:p>
            <a:pPr>
              <a:tabLst>
                <a:tab pos="4121150" algn="r"/>
              </a:tabLst>
            </a:pPr>
            <a:r>
              <a:rPr lang="en-US" sz="1400" dirty="0"/>
              <a:t>We are here for you and your family – in person…….	14</a:t>
            </a:r>
          </a:p>
          <a:p>
            <a:pPr>
              <a:tabLst>
                <a:tab pos="4121150" algn="r"/>
              </a:tabLst>
            </a:pPr>
            <a:r>
              <a:rPr lang="en-US" sz="1400" dirty="0"/>
              <a:t>We are here for you and your family – online………… 	15</a:t>
            </a:r>
          </a:p>
          <a:p>
            <a:r>
              <a:rPr lang="en-US" sz="1400" b="1" dirty="0"/>
              <a:t>Enrollment</a:t>
            </a:r>
            <a:endParaRPr lang="en-US" sz="1400" dirty="0"/>
          </a:p>
          <a:p>
            <a:pPr>
              <a:tabLst>
                <a:tab pos="4121150" algn="r"/>
              </a:tabLst>
            </a:pPr>
            <a:r>
              <a:rPr lang="en-US" sz="1400" dirty="0"/>
              <a:t>Eligibility and participation…………………………………	17</a:t>
            </a:r>
          </a:p>
          <a:p>
            <a:pPr>
              <a:tabLst>
                <a:tab pos="4121150" algn="r"/>
              </a:tabLst>
            </a:pPr>
            <a:r>
              <a:rPr lang="en-US" sz="1400" dirty="0"/>
              <a:t>Let’s get enrolled!...................................................	18</a:t>
            </a:r>
          </a:p>
          <a:p>
            <a:r>
              <a:rPr lang="en-US" sz="1400" b="1" dirty="0"/>
              <a:t>Eligibility</a:t>
            </a:r>
            <a:endParaRPr lang="en-US" sz="1400" dirty="0"/>
          </a:p>
          <a:p>
            <a:pPr>
              <a:tabLst>
                <a:tab pos="4121150" algn="r"/>
              </a:tabLst>
            </a:pPr>
            <a:r>
              <a:rPr lang="en-US" sz="1400" dirty="0"/>
              <a:t>Initial eligibility…………………………………………………	20</a:t>
            </a:r>
          </a:p>
          <a:p>
            <a:pPr>
              <a:tabLst>
                <a:tab pos="4121150" algn="r"/>
              </a:tabLst>
            </a:pPr>
            <a:r>
              <a:rPr lang="en-US" sz="1400" dirty="0"/>
              <a:t>To continue eligibility………………………………………..	21</a:t>
            </a:r>
          </a:p>
          <a:p>
            <a:pPr>
              <a:tabLst>
                <a:tab pos="4121150" algn="r"/>
              </a:tabLst>
            </a:pPr>
            <a:r>
              <a:rPr lang="en-US" sz="1400" dirty="0"/>
              <a:t>What if I lose eligibility?.........................................	22</a:t>
            </a:r>
          </a:p>
          <a:p>
            <a:endParaRPr lang="en-US" sz="1400" dirty="0"/>
          </a:p>
        </p:txBody>
      </p:sp>
      <p:sp>
        <p:nvSpPr>
          <p:cNvPr id="7" name="TextBox 6">
            <a:extLst>
              <a:ext uri="{FF2B5EF4-FFF2-40B4-BE49-F238E27FC236}">
                <a16:creationId xmlns:a16="http://schemas.microsoft.com/office/drawing/2014/main" id="{0032716A-DB61-12B0-BAF6-337FB896A736}"/>
              </a:ext>
            </a:extLst>
          </p:cNvPr>
          <p:cNvSpPr txBox="1"/>
          <p:nvPr/>
        </p:nvSpPr>
        <p:spPr>
          <a:xfrm>
            <a:off x="5708361" y="855321"/>
            <a:ext cx="4402703" cy="5909310"/>
          </a:xfrm>
          <a:prstGeom prst="rect">
            <a:avLst/>
          </a:prstGeom>
          <a:noFill/>
        </p:spPr>
        <p:txBody>
          <a:bodyPr wrap="square" rtlCol="0">
            <a:spAutoFit/>
          </a:bodyPr>
          <a:lstStyle/>
          <a:p>
            <a:r>
              <a:rPr lang="en-US" sz="1400" b="1" dirty="0"/>
              <a:t>Health and Welfare Benefits</a:t>
            </a:r>
            <a:endParaRPr lang="en-US" sz="1400" dirty="0"/>
          </a:p>
          <a:p>
            <a:pPr>
              <a:tabLst>
                <a:tab pos="4121150" algn="r"/>
              </a:tabLst>
            </a:pPr>
            <a:r>
              <a:rPr lang="en-US" sz="1400" dirty="0"/>
              <a:t>Health and Welfare Plan of benefits……………………	24</a:t>
            </a:r>
          </a:p>
          <a:p>
            <a:pPr>
              <a:tabLst>
                <a:tab pos="4121150" algn="r"/>
              </a:tabLst>
            </a:pPr>
            <a:r>
              <a:rPr lang="en-US" sz="1400" dirty="0"/>
              <a:t>How the Plan pays benefits……………………………….	25</a:t>
            </a:r>
          </a:p>
          <a:p>
            <a:pPr>
              <a:tabLst>
                <a:tab pos="4121150" algn="r"/>
              </a:tabLst>
            </a:pPr>
            <a:r>
              <a:rPr lang="en-US" sz="1400" dirty="0"/>
              <a:t>Preferred provider networks………………………………	26</a:t>
            </a:r>
          </a:p>
          <a:p>
            <a:pPr>
              <a:tabLst>
                <a:tab pos="4121150" algn="r"/>
              </a:tabLst>
            </a:pPr>
            <a:r>
              <a:rPr lang="en-US" sz="1400" dirty="0"/>
              <a:t>Medical benefits…………….……………………………….	27</a:t>
            </a:r>
          </a:p>
          <a:p>
            <a:pPr>
              <a:tabLst>
                <a:tab pos="4121150" algn="r"/>
              </a:tabLst>
            </a:pPr>
            <a:r>
              <a:rPr lang="en-US" sz="1400" dirty="0"/>
              <a:t>Dental benefits………………………………………….......	28</a:t>
            </a:r>
          </a:p>
          <a:p>
            <a:pPr>
              <a:tabLst>
                <a:tab pos="4121150" algn="r"/>
              </a:tabLst>
            </a:pPr>
            <a:r>
              <a:rPr lang="en-US" sz="1400" dirty="0"/>
              <a:t>Prescription drug benefits……………………………......	29</a:t>
            </a:r>
          </a:p>
          <a:p>
            <a:pPr>
              <a:tabLst>
                <a:tab pos="4121150" algn="r"/>
              </a:tabLst>
            </a:pPr>
            <a:r>
              <a:rPr lang="en-US" sz="1400" dirty="0"/>
              <a:t>Blood pressure monitoring benefits……………………	30</a:t>
            </a:r>
          </a:p>
          <a:p>
            <a:pPr>
              <a:tabLst>
                <a:tab pos="4121150" algn="r"/>
              </a:tabLst>
            </a:pPr>
            <a:r>
              <a:rPr lang="en-US" sz="1400" dirty="0"/>
              <a:t>Vision benefits…………………………………………….....	31</a:t>
            </a:r>
          </a:p>
          <a:p>
            <a:pPr>
              <a:tabLst>
                <a:tab pos="4121150" algn="r"/>
              </a:tabLst>
            </a:pPr>
            <a:r>
              <a:rPr lang="en-US" sz="1400" dirty="0"/>
              <a:t>Hearing benefits………………………………………….....	32</a:t>
            </a:r>
          </a:p>
          <a:p>
            <a:pPr>
              <a:tabLst>
                <a:tab pos="4121150" algn="r"/>
              </a:tabLst>
            </a:pPr>
            <a:r>
              <a:rPr lang="en-US" sz="1400" dirty="0"/>
              <a:t>Member assistance program benefits…………………	33</a:t>
            </a:r>
          </a:p>
          <a:p>
            <a:pPr>
              <a:tabLst>
                <a:tab pos="4121150" algn="r"/>
              </a:tabLst>
            </a:pPr>
            <a:r>
              <a:rPr lang="en-US" sz="1400" dirty="0"/>
              <a:t>Family Supplemental benefit…………………….………	34</a:t>
            </a:r>
          </a:p>
          <a:p>
            <a:pPr>
              <a:tabLst>
                <a:tab pos="4121150" algn="r"/>
              </a:tabLst>
            </a:pPr>
            <a:r>
              <a:rPr lang="en-US" sz="1400" dirty="0"/>
              <a:t>Even more benefits…………………………..……………..	35</a:t>
            </a:r>
          </a:p>
          <a:p>
            <a:pPr>
              <a:tabLst>
                <a:tab pos="4121150" algn="r"/>
              </a:tabLst>
            </a:pPr>
            <a:r>
              <a:rPr lang="en-US" sz="1400" dirty="0"/>
              <a:t>Retiree benefits……………………………………………….	36</a:t>
            </a:r>
          </a:p>
          <a:p>
            <a:pPr>
              <a:tabLst>
                <a:tab pos="4121150" algn="r"/>
              </a:tabLst>
            </a:pPr>
            <a:r>
              <a:rPr lang="en-US" sz="1400" dirty="0"/>
              <a:t>Summary Plan Description……………………………….	37</a:t>
            </a:r>
          </a:p>
          <a:p>
            <a:r>
              <a:rPr lang="en-US" sz="1400" b="1" dirty="0"/>
              <a:t>Pension Benefits</a:t>
            </a:r>
            <a:endParaRPr lang="en-US" sz="1400" dirty="0"/>
          </a:p>
          <a:p>
            <a:pPr>
              <a:tabLst>
                <a:tab pos="4121150" algn="r"/>
              </a:tabLst>
            </a:pPr>
            <a:r>
              <a:rPr lang="en-US" sz="1400" dirty="0"/>
              <a:t>Pension benefits……………………………………………..	39</a:t>
            </a:r>
          </a:p>
          <a:p>
            <a:pPr>
              <a:tabLst>
                <a:tab pos="4121150" algn="r"/>
              </a:tabLst>
            </a:pPr>
            <a:r>
              <a:rPr lang="en-US" sz="1400" dirty="0"/>
              <a:t>Vesting…………………………………………………………..	40</a:t>
            </a:r>
          </a:p>
          <a:p>
            <a:r>
              <a:rPr lang="en-US" sz="1400" dirty="0"/>
              <a:t>Commencing your benefit / </a:t>
            </a:r>
          </a:p>
          <a:p>
            <a:pPr>
              <a:tabLst>
                <a:tab pos="4121150" algn="r"/>
              </a:tabLst>
            </a:pPr>
            <a:r>
              <a:rPr lang="en-US" sz="1400" dirty="0"/>
              <a:t>   Types of benefits offered.....................................	41</a:t>
            </a:r>
          </a:p>
          <a:p>
            <a:pPr>
              <a:tabLst>
                <a:tab pos="4121150" algn="r"/>
              </a:tabLst>
            </a:pPr>
            <a:r>
              <a:rPr lang="en-US" sz="1400" dirty="0"/>
              <a:t>Pension benefit payment options……………………….	42</a:t>
            </a:r>
          </a:p>
          <a:p>
            <a:pPr>
              <a:tabLst>
                <a:tab pos="4121150" algn="r"/>
              </a:tabLst>
            </a:pPr>
            <a:r>
              <a:rPr lang="en-US" sz="1400" dirty="0"/>
              <a:t>The more you work, the more your benefit……………	43</a:t>
            </a:r>
          </a:p>
          <a:p>
            <a:pPr>
              <a:tabLst>
                <a:tab pos="4121150" algn="r"/>
              </a:tabLst>
            </a:pPr>
            <a:r>
              <a:rPr lang="en-US" sz="1400" dirty="0"/>
              <a:t>Supplemental Lump Sum benefit……………………….	44</a:t>
            </a:r>
          </a:p>
          <a:p>
            <a:pPr>
              <a:tabLst>
                <a:tab pos="4121150" algn="r"/>
              </a:tabLst>
            </a:pPr>
            <a:r>
              <a:rPr lang="en-US" sz="1400" dirty="0"/>
              <a:t>Total and Permanent Disability benefit………………..	45</a:t>
            </a:r>
          </a:p>
          <a:p>
            <a:pPr>
              <a:tabLst>
                <a:tab pos="4121150" algn="r"/>
              </a:tabLst>
            </a:pPr>
            <a:r>
              <a:rPr lang="en-US" sz="1400" dirty="0"/>
              <a:t>Summary Plan Description………………………………..	46</a:t>
            </a:r>
          </a:p>
          <a:p>
            <a:pPr>
              <a:tabLst>
                <a:tab pos="4121150" algn="r"/>
              </a:tabLst>
            </a:pPr>
            <a:r>
              <a:rPr lang="en-US" sz="1400" dirty="0"/>
              <a:t>In closing………………………………………………………..	47</a:t>
            </a:r>
          </a:p>
        </p:txBody>
      </p:sp>
      <p:sp>
        <p:nvSpPr>
          <p:cNvPr id="4" name="Slide Number Placeholder 3">
            <a:extLst>
              <a:ext uri="{FF2B5EF4-FFF2-40B4-BE49-F238E27FC236}">
                <a16:creationId xmlns:a16="http://schemas.microsoft.com/office/drawing/2014/main" id="{74DB74C4-349F-6F1E-23E1-5A4861227F27}"/>
              </a:ext>
            </a:extLst>
          </p:cNvPr>
          <p:cNvSpPr>
            <a:spLocks noGrp="1"/>
          </p:cNvSpPr>
          <p:nvPr>
            <p:ph type="sldNum" sz="quarter" idx="12"/>
          </p:nvPr>
        </p:nvSpPr>
        <p:spPr/>
        <p:txBody>
          <a:bodyPr/>
          <a:lstStyle/>
          <a:p>
            <a:fld id="{543D6CC3-2EED-45CB-96E6-59A4F6524697}" type="slidenum">
              <a:rPr lang="en-US" smtClean="0"/>
              <a:t>2</a:t>
            </a:fld>
            <a:endParaRPr lang="en-US"/>
          </a:p>
        </p:txBody>
      </p:sp>
    </p:spTree>
    <p:extLst>
      <p:ext uri="{BB962C8B-B14F-4D97-AF65-F5344CB8AC3E}">
        <p14:creationId xmlns:p14="http://schemas.microsoft.com/office/powerpoint/2010/main" val="4233134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02225-7615-9E35-3F69-D40BD4E3FA84}"/>
              </a:ext>
            </a:extLst>
          </p:cNvPr>
          <p:cNvSpPr/>
          <p:nvPr/>
        </p:nvSpPr>
        <p:spPr>
          <a:xfrm>
            <a:off x="0" y="325926"/>
            <a:ext cx="12192000" cy="194192"/>
          </a:xfrm>
          <a:prstGeom prst="rect">
            <a:avLst/>
          </a:prstGeom>
          <a:solidFill>
            <a:srgbClr val="B32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and white fox logo&#10;&#10;Description automatically generated">
            <a:extLst>
              <a:ext uri="{FF2B5EF4-FFF2-40B4-BE49-F238E27FC236}">
                <a16:creationId xmlns:a16="http://schemas.microsoft.com/office/drawing/2014/main" id="{79335CFF-8768-3AFE-D317-4EFB18232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192" y="5809488"/>
            <a:ext cx="792480" cy="1048512"/>
          </a:xfrm>
          <a:prstGeom prst="rect">
            <a:avLst/>
          </a:prstGeom>
        </p:spPr>
      </p:pic>
      <p:sp>
        <p:nvSpPr>
          <p:cNvPr id="3" name="TextBox 2">
            <a:extLst>
              <a:ext uri="{FF2B5EF4-FFF2-40B4-BE49-F238E27FC236}">
                <a16:creationId xmlns:a16="http://schemas.microsoft.com/office/drawing/2014/main" id="{A945D9E0-A226-68CE-C32B-A3211127876C}"/>
              </a:ext>
            </a:extLst>
          </p:cNvPr>
          <p:cNvSpPr txBox="1"/>
          <p:nvPr/>
        </p:nvSpPr>
        <p:spPr>
          <a:xfrm>
            <a:off x="0" y="964734"/>
            <a:ext cx="5587068" cy="461665"/>
          </a:xfrm>
          <a:prstGeom prst="rect">
            <a:avLst/>
          </a:prstGeom>
          <a:noFill/>
        </p:spPr>
        <p:txBody>
          <a:bodyPr wrap="square" rtlCol="0">
            <a:spAutoFit/>
          </a:bodyPr>
          <a:lstStyle/>
          <a:p>
            <a:r>
              <a:rPr lang="en-US" sz="2400" b="1" dirty="0"/>
              <a:t>Initial eligibility</a:t>
            </a:r>
          </a:p>
        </p:txBody>
      </p:sp>
      <p:sp>
        <p:nvSpPr>
          <p:cNvPr id="5" name="TextBox 4">
            <a:extLst>
              <a:ext uri="{FF2B5EF4-FFF2-40B4-BE49-F238E27FC236}">
                <a16:creationId xmlns:a16="http://schemas.microsoft.com/office/drawing/2014/main" id="{C207EEAE-0B43-E5B9-2B69-BD4342698927}"/>
              </a:ext>
            </a:extLst>
          </p:cNvPr>
          <p:cNvSpPr txBox="1"/>
          <p:nvPr/>
        </p:nvSpPr>
        <p:spPr>
          <a:xfrm>
            <a:off x="393540" y="1839170"/>
            <a:ext cx="10959270" cy="2585323"/>
          </a:xfrm>
          <a:prstGeom prst="rect">
            <a:avLst/>
          </a:prstGeom>
          <a:noFill/>
        </p:spPr>
        <p:txBody>
          <a:bodyPr wrap="square" rtlCol="0">
            <a:spAutoFit/>
          </a:bodyPr>
          <a:lstStyle/>
          <a:p>
            <a:r>
              <a:rPr lang="en-US" dirty="0"/>
              <a:t>The Fund must receive contributions from your employer for 300 or more hours of work during a Contribution Quarter before your coverage can begin.  Your coverage will begin on the first day of the corresponding Benefit Quarter after the Fund receives the contributions.</a:t>
            </a:r>
          </a:p>
          <a:p>
            <a:endParaRPr lang="en-US" dirty="0"/>
          </a:p>
          <a:p>
            <a:r>
              <a:rPr lang="en-US" b="1" dirty="0"/>
              <a:t>     OR</a:t>
            </a:r>
          </a:p>
          <a:p>
            <a:endParaRPr lang="en-US" dirty="0"/>
          </a:p>
          <a:p>
            <a:r>
              <a:rPr lang="en-US" dirty="0"/>
              <a:t>The Fund must receive contributions from your employer for 500 or more hours of work during a consecutive six-month period before your coverage can begin.  Your coverage will begin on the first day of the month after the Fund receives the contributions. </a:t>
            </a:r>
          </a:p>
        </p:txBody>
      </p:sp>
      <p:sp>
        <p:nvSpPr>
          <p:cNvPr id="7" name="TextBox 6">
            <a:extLst>
              <a:ext uri="{FF2B5EF4-FFF2-40B4-BE49-F238E27FC236}">
                <a16:creationId xmlns:a16="http://schemas.microsoft.com/office/drawing/2014/main" id="{14A2A6B0-44F9-4084-EEE9-365CBE22DD67}"/>
              </a:ext>
            </a:extLst>
          </p:cNvPr>
          <p:cNvSpPr txBox="1"/>
          <p:nvPr/>
        </p:nvSpPr>
        <p:spPr>
          <a:xfrm>
            <a:off x="1497994" y="4727882"/>
            <a:ext cx="7491627" cy="2031325"/>
          </a:xfrm>
          <a:prstGeom prst="rect">
            <a:avLst/>
          </a:prstGeom>
          <a:noFill/>
        </p:spPr>
        <p:txBody>
          <a:bodyPr wrap="square" rtlCol="0">
            <a:spAutoFit/>
          </a:bodyPr>
          <a:lstStyle/>
          <a:p>
            <a:pPr defTabSz="787400"/>
            <a:r>
              <a:rPr lang="en-US" b="1" u="sng" dirty="0">
                <a:solidFill>
                  <a:schemeClr val="accent2">
                    <a:lumMod val="75000"/>
                  </a:schemeClr>
                </a:solidFill>
              </a:rPr>
              <a:t>Contribution Quarter</a:t>
            </a:r>
            <a:r>
              <a:rPr lang="en-US" dirty="0">
                <a:solidFill>
                  <a:schemeClr val="accent2">
                    <a:lumMod val="75000"/>
                  </a:schemeClr>
                </a:solidFill>
              </a:rPr>
              <a:t>			</a:t>
            </a:r>
            <a:r>
              <a:rPr lang="en-US" b="1" u="sng" dirty="0">
                <a:solidFill>
                  <a:schemeClr val="accent2">
                    <a:lumMod val="75000"/>
                  </a:schemeClr>
                </a:solidFill>
              </a:rPr>
              <a:t>Benefit Quarter</a:t>
            </a:r>
          </a:p>
          <a:p>
            <a:pPr defTabSz="787400"/>
            <a:r>
              <a:rPr lang="en-US" dirty="0">
                <a:solidFill>
                  <a:schemeClr val="accent2">
                    <a:lumMod val="75000"/>
                  </a:schemeClr>
                </a:solidFill>
              </a:rPr>
              <a:t>August / September / October		January / February / March</a:t>
            </a:r>
          </a:p>
          <a:p>
            <a:pPr defTabSz="787400"/>
            <a:r>
              <a:rPr lang="en-US" dirty="0">
                <a:solidFill>
                  <a:schemeClr val="accent2">
                    <a:lumMod val="75000"/>
                  </a:schemeClr>
                </a:solidFill>
              </a:rPr>
              <a:t>November / December / January	April / May / June</a:t>
            </a:r>
          </a:p>
          <a:p>
            <a:pPr defTabSz="787400"/>
            <a:r>
              <a:rPr lang="en-US" dirty="0">
                <a:solidFill>
                  <a:schemeClr val="accent2">
                    <a:lumMod val="75000"/>
                  </a:schemeClr>
                </a:solidFill>
              </a:rPr>
              <a:t>February / March / April			July / August / September</a:t>
            </a:r>
          </a:p>
          <a:p>
            <a:pPr defTabSz="787400"/>
            <a:r>
              <a:rPr lang="en-US" dirty="0">
                <a:solidFill>
                  <a:schemeClr val="accent2">
                    <a:lumMod val="75000"/>
                  </a:schemeClr>
                </a:solidFill>
              </a:rPr>
              <a:t>May / June / July				October / November / December</a:t>
            </a:r>
          </a:p>
          <a:p>
            <a:endParaRPr lang="en-US" dirty="0"/>
          </a:p>
          <a:p>
            <a:endParaRPr lang="en-US" dirty="0"/>
          </a:p>
        </p:txBody>
      </p:sp>
      <p:sp>
        <p:nvSpPr>
          <p:cNvPr id="4" name="Slide Number Placeholder 3">
            <a:extLst>
              <a:ext uri="{FF2B5EF4-FFF2-40B4-BE49-F238E27FC236}">
                <a16:creationId xmlns:a16="http://schemas.microsoft.com/office/drawing/2014/main" id="{F30FFD55-4706-5916-E4BE-643756A6F8A9}"/>
              </a:ext>
            </a:extLst>
          </p:cNvPr>
          <p:cNvSpPr>
            <a:spLocks noGrp="1"/>
          </p:cNvSpPr>
          <p:nvPr>
            <p:ph type="sldNum" sz="quarter" idx="12"/>
          </p:nvPr>
        </p:nvSpPr>
        <p:spPr/>
        <p:txBody>
          <a:bodyPr/>
          <a:lstStyle/>
          <a:p>
            <a:fld id="{543D6CC3-2EED-45CB-96E6-59A4F6524697}" type="slidenum">
              <a:rPr lang="en-US" smtClean="0"/>
              <a:t>20</a:t>
            </a:fld>
            <a:endParaRPr lang="en-US"/>
          </a:p>
        </p:txBody>
      </p:sp>
    </p:spTree>
    <p:extLst>
      <p:ext uri="{BB962C8B-B14F-4D97-AF65-F5344CB8AC3E}">
        <p14:creationId xmlns:p14="http://schemas.microsoft.com/office/powerpoint/2010/main" val="4047003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02225-7615-9E35-3F69-D40BD4E3FA84}"/>
              </a:ext>
            </a:extLst>
          </p:cNvPr>
          <p:cNvSpPr/>
          <p:nvPr/>
        </p:nvSpPr>
        <p:spPr>
          <a:xfrm>
            <a:off x="0" y="325926"/>
            <a:ext cx="12192000" cy="194192"/>
          </a:xfrm>
          <a:prstGeom prst="rect">
            <a:avLst/>
          </a:prstGeom>
          <a:solidFill>
            <a:srgbClr val="B32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and white fox logo&#10;&#10;Description automatically generated">
            <a:extLst>
              <a:ext uri="{FF2B5EF4-FFF2-40B4-BE49-F238E27FC236}">
                <a16:creationId xmlns:a16="http://schemas.microsoft.com/office/drawing/2014/main" id="{79335CFF-8768-3AFE-D317-4EFB18232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192" y="5809488"/>
            <a:ext cx="792480" cy="1048512"/>
          </a:xfrm>
          <a:prstGeom prst="rect">
            <a:avLst/>
          </a:prstGeom>
        </p:spPr>
      </p:pic>
      <p:sp>
        <p:nvSpPr>
          <p:cNvPr id="3" name="TextBox 2">
            <a:extLst>
              <a:ext uri="{FF2B5EF4-FFF2-40B4-BE49-F238E27FC236}">
                <a16:creationId xmlns:a16="http://schemas.microsoft.com/office/drawing/2014/main" id="{A945D9E0-A226-68CE-C32B-A3211127876C}"/>
              </a:ext>
            </a:extLst>
          </p:cNvPr>
          <p:cNvSpPr txBox="1"/>
          <p:nvPr/>
        </p:nvSpPr>
        <p:spPr>
          <a:xfrm>
            <a:off x="0" y="964734"/>
            <a:ext cx="5587068" cy="461665"/>
          </a:xfrm>
          <a:prstGeom prst="rect">
            <a:avLst/>
          </a:prstGeom>
          <a:noFill/>
        </p:spPr>
        <p:txBody>
          <a:bodyPr wrap="square" rtlCol="0">
            <a:spAutoFit/>
          </a:bodyPr>
          <a:lstStyle/>
          <a:p>
            <a:r>
              <a:rPr lang="en-US" sz="2400" b="1" dirty="0"/>
              <a:t>To continue eligibility</a:t>
            </a:r>
          </a:p>
        </p:txBody>
      </p:sp>
      <p:sp>
        <p:nvSpPr>
          <p:cNvPr id="5" name="TextBox 4">
            <a:extLst>
              <a:ext uri="{FF2B5EF4-FFF2-40B4-BE49-F238E27FC236}">
                <a16:creationId xmlns:a16="http://schemas.microsoft.com/office/drawing/2014/main" id="{C207EEAE-0B43-E5B9-2B69-BD4342698927}"/>
              </a:ext>
            </a:extLst>
          </p:cNvPr>
          <p:cNvSpPr txBox="1"/>
          <p:nvPr/>
        </p:nvSpPr>
        <p:spPr>
          <a:xfrm>
            <a:off x="393540" y="1839170"/>
            <a:ext cx="10959270" cy="1754326"/>
          </a:xfrm>
          <a:prstGeom prst="rect">
            <a:avLst/>
          </a:prstGeom>
          <a:noFill/>
        </p:spPr>
        <p:txBody>
          <a:bodyPr wrap="square" rtlCol="0">
            <a:spAutoFit/>
          </a:bodyPr>
          <a:lstStyle/>
          <a:p>
            <a:r>
              <a:rPr lang="en-US" dirty="0"/>
              <a:t>The Fund must receive contributions from your employer for 270 or more hours of work during a Contribution Quarter (see chart on previous slide).  </a:t>
            </a:r>
          </a:p>
          <a:p>
            <a:endParaRPr lang="en-US" dirty="0"/>
          </a:p>
          <a:p>
            <a:r>
              <a:rPr lang="en-US" b="1" dirty="0"/>
              <a:t>     OR</a:t>
            </a:r>
          </a:p>
          <a:p>
            <a:endParaRPr lang="en-US" dirty="0"/>
          </a:p>
          <a:p>
            <a:r>
              <a:rPr lang="en-US" dirty="0"/>
              <a:t>The Fund must receive 800 or more hours of work in a 12-month period, as follow:</a:t>
            </a:r>
          </a:p>
        </p:txBody>
      </p:sp>
      <p:sp>
        <p:nvSpPr>
          <p:cNvPr id="7" name="TextBox 6">
            <a:extLst>
              <a:ext uri="{FF2B5EF4-FFF2-40B4-BE49-F238E27FC236}">
                <a16:creationId xmlns:a16="http://schemas.microsoft.com/office/drawing/2014/main" id="{14A2A6B0-44F9-4084-EEE9-365CBE22DD67}"/>
              </a:ext>
            </a:extLst>
          </p:cNvPr>
          <p:cNvSpPr txBox="1"/>
          <p:nvPr/>
        </p:nvSpPr>
        <p:spPr>
          <a:xfrm>
            <a:off x="2045842" y="4119601"/>
            <a:ext cx="6884402" cy="2031325"/>
          </a:xfrm>
          <a:prstGeom prst="rect">
            <a:avLst/>
          </a:prstGeom>
          <a:noFill/>
        </p:spPr>
        <p:txBody>
          <a:bodyPr wrap="square" rtlCol="0">
            <a:spAutoFit/>
          </a:bodyPr>
          <a:lstStyle/>
          <a:p>
            <a:pPr defTabSz="787400"/>
            <a:r>
              <a:rPr lang="en-US" b="1" u="sng" dirty="0">
                <a:solidFill>
                  <a:schemeClr val="accent2">
                    <a:lumMod val="75000"/>
                  </a:schemeClr>
                </a:solidFill>
              </a:rPr>
              <a:t>12-Month Period</a:t>
            </a:r>
            <a:r>
              <a:rPr lang="en-US" dirty="0">
                <a:solidFill>
                  <a:schemeClr val="accent2">
                    <a:lumMod val="75000"/>
                  </a:schemeClr>
                </a:solidFill>
              </a:rPr>
              <a:t>		</a:t>
            </a:r>
            <a:r>
              <a:rPr lang="en-US" b="1" u="sng" dirty="0">
                <a:solidFill>
                  <a:schemeClr val="accent2">
                    <a:lumMod val="75000"/>
                  </a:schemeClr>
                </a:solidFill>
              </a:rPr>
              <a:t>Benefit Quarter</a:t>
            </a:r>
          </a:p>
          <a:p>
            <a:pPr defTabSz="787400"/>
            <a:r>
              <a:rPr lang="en-US" dirty="0">
                <a:solidFill>
                  <a:schemeClr val="accent2">
                    <a:lumMod val="75000"/>
                  </a:schemeClr>
                </a:solidFill>
              </a:rPr>
              <a:t>November through October	January / February / March</a:t>
            </a:r>
          </a:p>
          <a:p>
            <a:pPr defTabSz="787400"/>
            <a:r>
              <a:rPr lang="en-US" dirty="0">
                <a:solidFill>
                  <a:schemeClr val="accent2">
                    <a:lumMod val="75000"/>
                  </a:schemeClr>
                </a:solidFill>
              </a:rPr>
              <a:t>February through January	April / May / June</a:t>
            </a:r>
          </a:p>
          <a:p>
            <a:pPr defTabSz="787400"/>
            <a:r>
              <a:rPr lang="en-US" dirty="0">
                <a:solidFill>
                  <a:schemeClr val="accent2">
                    <a:lumMod val="75000"/>
                  </a:schemeClr>
                </a:solidFill>
              </a:rPr>
              <a:t>May through April		July / August / September</a:t>
            </a:r>
          </a:p>
          <a:p>
            <a:pPr defTabSz="787400"/>
            <a:r>
              <a:rPr lang="en-US" dirty="0">
                <a:solidFill>
                  <a:schemeClr val="accent2">
                    <a:lumMod val="75000"/>
                  </a:schemeClr>
                </a:solidFill>
              </a:rPr>
              <a:t>August through July 		October / November / December</a:t>
            </a:r>
          </a:p>
          <a:p>
            <a:endParaRPr lang="en-US" dirty="0"/>
          </a:p>
          <a:p>
            <a:endParaRPr lang="en-US" dirty="0"/>
          </a:p>
        </p:txBody>
      </p:sp>
      <p:sp>
        <p:nvSpPr>
          <p:cNvPr id="4" name="Slide Number Placeholder 3">
            <a:extLst>
              <a:ext uri="{FF2B5EF4-FFF2-40B4-BE49-F238E27FC236}">
                <a16:creationId xmlns:a16="http://schemas.microsoft.com/office/drawing/2014/main" id="{2672827F-F32A-4409-3F00-30D4C1E75200}"/>
              </a:ext>
            </a:extLst>
          </p:cNvPr>
          <p:cNvSpPr>
            <a:spLocks noGrp="1"/>
          </p:cNvSpPr>
          <p:nvPr>
            <p:ph type="sldNum" sz="quarter" idx="12"/>
          </p:nvPr>
        </p:nvSpPr>
        <p:spPr/>
        <p:txBody>
          <a:bodyPr/>
          <a:lstStyle/>
          <a:p>
            <a:fld id="{543D6CC3-2EED-45CB-96E6-59A4F6524697}" type="slidenum">
              <a:rPr lang="en-US" smtClean="0"/>
              <a:t>21</a:t>
            </a:fld>
            <a:endParaRPr lang="en-US"/>
          </a:p>
        </p:txBody>
      </p:sp>
    </p:spTree>
    <p:extLst>
      <p:ext uri="{BB962C8B-B14F-4D97-AF65-F5344CB8AC3E}">
        <p14:creationId xmlns:p14="http://schemas.microsoft.com/office/powerpoint/2010/main" val="1328085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02225-7615-9E35-3F69-D40BD4E3FA84}"/>
              </a:ext>
            </a:extLst>
          </p:cNvPr>
          <p:cNvSpPr/>
          <p:nvPr/>
        </p:nvSpPr>
        <p:spPr>
          <a:xfrm>
            <a:off x="0" y="325926"/>
            <a:ext cx="12192000" cy="194192"/>
          </a:xfrm>
          <a:prstGeom prst="rect">
            <a:avLst/>
          </a:prstGeom>
          <a:solidFill>
            <a:srgbClr val="B32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and white fox logo&#10;&#10;Description automatically generated">
            <a:extLst>
              <a:ext uri="{FF2B5EF4-FFF2-40B4-BE49-F238E27FC236}">
                <a16:creationId xmlns:a16="http://schemas.microsoft.com/office/drawing/2014/main" id="{79335CFF-8768-3AFE-D317-4EFB18232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192" y="5809488"/>
            <a:ext cx="792480" cy="1048512"/>
          </a:xfrm>
          <a:prstGeom prst="rect">
            <a:avLst/>
          </a:prstGeom>
        </p:spPr>
      </p:pic>
      <p:sp>
        <p:nvSpPr>
          <p:cNvPr id="3" name="TextBox 2">
            <a:extLst>
              <a:ext uri="{FF2B5EF4-FFF2-40B4-BE49-F238E27FC236}">
                <a16:creationId xmlns:a16="http://schemas.microsoft.com/office/drawing/2014/main" id="{A945D9E0-A226-68CE-C32B-A3211127876C}"/>
              </a:ext>
            </a:extLst>
          </p:cNvPr>
          <p:cNvSpPr txBox="1"/>
          <p:nvPr/>
        </p:nvSpPr>
        <p:spPr>
          <a:xfrm>
            <a:off x="0" y="964734"/>
            <a:ext cx="5587068" cy="461665"/>
          </a:xfrm>
          <a:prstGeom prst="rect">
            <a:avLst/>
          </a:prstGeom>
          <a:noFill/>
        </p:spPr>
        <p:txBody>
          <a:bodyPr wrap="square" rtlCol="0">
            <a:spAutoFit/>
          </a:bodyPr>
          <a:lstStyle/>
          <a:p>
            <a:r>
              <a:rPr lang="en-US" sz="2400" b="1" dirty="0"/>
              <a:t>What if I lose eligibility?</a:t>
            </a:r>
          </a:p>
        </p:txBody>
      </p:sp>
      <p:sp>
        <p:nvSpPr>
          <p:cNvPr id="5" name="TextBox 4">
            <a:extLst>
              <a:ext uri="{FF2B5EF4-FFF2-40B4-BE49-F238E27FC236}">
                <a16:creationId xmlns:a16="http://schemas.microsoft.com/office/drawing/2014/main" id="{C207EEAE-0B43-E5B9-2B69-BD4342698927}"/>
              </a:ext>
            </a:extLst>
          </p:cNvPr>
          <p:cNvSpPr txBox="1"/>
          <p:nvPr/>
        </p:nvSpPr>
        <p:spPr>
          <a:xfrm>
            <a:off x="393540" y="1839170"/>
            <a:ext cx="7313546" cy="3416320"/>
          </a:xfrm>
          <a:prstGeom prst="rect">
            <a:avLst/>
          </a:prstGeom>
          <a:noFill/>
        </p:spPr>
        <p:txBody>
          <a:bodyPr wrap="square" rtlCol="0">
            <a:spAutoFit/>
          </a:bodyPr>
          <a:lstStyle/>
          <a:p>
            <a:r>
              <a:rPr lang="en-US" dirty="0"/>
              <a:t>If you lose eligibility due to a reduction in work hours, you may elect to purchase COBRA Continuation Coverage for yourself and your eligible dependents for up to 18 months.  </a:t>
            </a:r>
          </a:p>
          <a:p>
            <a:endParaRPr lang="en-US" dirty="0"/>
          </a:p>
          <a:p>
            <a:r>
              <a:rPr lang="en-US" dirty="0"/>
              <a:t>Medical only or full coverage (medical / dental / vision) is available.  </a:t>
            </a:r>
          </a:p>
          <a:p>
            <a:endParaRPr lang="en-US" dirty="0"/>
          </a:p>
          <a:p>
            <a:r>
              <a:rPr lang="en-US" dirty="0"/>
              <a:t>The Quarterly Status Report will provide additional details for continuing coverage.  This report will also show any credit, if applicable, earned to offset the monthly premium.</a:t>
            </a:r>
          </a:p>
          <a:p>
            <a:endParaRPr lang="en-US" dirty="0"/>
          </a:p>
          <a:p>
            <a:r>
              <a:rPr lang="en-US" dirty="0"/>
              <a:t>Contact the Fund Office for your specific situation.</a:t>
            </a:r>
          </a:p>
          <a:p>
            <a:endParaRPr lang="en-US" dirty="0"/>
          </a:p>
        </p:txBody>
      </p:sp>
      <p:pic>
        <p:nvPicPr>
          <p:cNvPr id="8" name="Picture 7">
            <a:extLst>
              <a:ext uri="{FF2B5EF4-FFF2-40B4-BE49-F238E27FC236}">
                <a16:creationId xmlns:a16="http://schemas.microsoft.com/office/drawing/2014/main" id="{58A5FA41-A713-64CC-F213-122AD67D30A9}"/>
              </a:ext>
            </a:extLst>
          </p:cNvPr>
          <p:cNvPicPr>
            <a:picLocks noChangeAspect="1"/>
          </p:cNvPicPr>
          <p:nvPr/>
        </p:nvPicPr>
        <p:blipFill>
          <a:blip r:embed="rId3"/>
          <a:stretch>
            <a:fillRect/>
          </a:stretch>
        </p:blipFill>
        <p:spPr>
          <a:xfrm>
            <a:off x="8463915" y="2524560"/>
            <a:ext cx="1714500" cy="2276475"/>
          </a:xfrm>
          <a:prstGeom prst="rect">
            <a:avLst/>
          </a:prstGeom>
        </p:spPr>
      </p:pic>
      <p:sp>
        <p:nvSpPr>
          <p:cNvPr id="4" name="Slide Number Placeholder 3">
            <a:extLst>
              <a:ext uri="{FF2B5EF4-FFF2-40B4-BE49-F238E27FC236}">
                <a16:creationId xmlns:a16="http://schemas.microsoft.com/office/drawing/2014/main" id="{6CC4DA9B-5F0A-7CC2-4773-96D8505E4614}"/>
              </a:ext>
            </a:extLst>
          </p:cNvPr>
          <p:cNvSpPr>
            <a:spLocks noGrp="1"/>
          </p:cNvSpPr>
          <p:nvPr>
            <p:ph type="sldNum" sz="quarter" idx="12"/>
          </p:nvPr>
        </p:nvSpPr>
        <p:spPr/>
        <p:txBody>
          <a:bodyPr/>
          <a:lstStyle/>
          <a:p>
            <a:fld id="{543D6CC3-2EED-45CB-96E6-59A4F6524697}" type="slidenum">
              <a:rPr lang="en-US" smtClean="0"/>
              <a:t>22</a:t>
            </a:fld>
            <a:endParaRPr lang="en-US"/>
          </a:p>
        </p:txBody>
      </p:sp>
    </p:spTree>
    <p:extLst>
      <p:ext uri="{BB962C8B-B14F-4D97-AF65-F5344CB8AC3E}">
        <p14:creationId xmlns:p14="http://schemas.microsoft.com/office/powerpoint/2010/main" val="2697062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CB18F7F-A289-B307-F47E-A86B2A41E906}"/>
              </a:ext>
            </a:extLst>
          </p:cNvPr>
          <p:cNvSpPr/>
          <p:nvPr/>
        </p:nvSpPr>
        <p:spPr>
          <a:xfrm>
            <a:off x="0" y="4825497"/>
            <a:ext cx="12192000" cy="1412340"/>
          </a:xfrm>
          <a:prstGeom prst="rect">
            <a:avLst/>
          </a:prstGeom>
          <a:solidFill>
            <a:srgbClr val="B32318"/>
          </a:solidFill>
          <a:ln>
            <a:solidFill>
              <a:srgbClr val="B323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black and red sign&#10;&#10;Description automatically generated">
            <a:extLst>
              <a:ext uri="{FF2B5EF4-FFF2-40B4-BE49-F238E27FC236}">
                <a16:creationId xmlns:a16="http://schemas.microsoft.com/office/drawing/2014/main" id="{F5449D20-F5CC-343D-CD19-CAACA77809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4502" y="4180229"/>
            <a:ext cx="4904040" cy="1290536"/>
          </a:xfrm>
          <a:prstGeom prst="rect">
            <a:avLst/>
          </a:prstGeom>
        </p:spPr>
      </p:pic>
      <p:sp>
        <p:nvSpPr>
          <p:cNvPr id="2" name="TextBox 1">
            <a:extLst>
              <a:ext uri="{FF2B5EF4-FFF2-40B4-BE49-F238E27FC236}">
                <a16:creationId xmlns:a16="http://schemas.microsoft.com/office/drawing/2014/main" id="{72D003EE-B55A-572C-D29B-865EDFC51F52}"/>
              </a:ext>
            </a:extLst>
          </p:cNvPr>
          <p:cNvSpPr txBox="1"/>
          <p:nvPr/>
        </p:nvSpPr>
        <p:spPr>
          <a:xfrm>
            <a:off x="173620" y="6342926"/>
            <a:ext cx="5335929"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HEALTH AND WELFARE AND PENSION FUNDS</a:t>
            </a:r>
          </a:p>
          <a:p>
            <a:endParaRPr lang="en-US" dirty="0"/>
          </a:p>
        </p:txBody>
      </p:sp>
      <p:sp>
        <p:nvSpPr>
          <p:cNvPr id="3" name="TextBox 2">
            <a:extLst>
              <a:ext uri="{FF2B5EF4-FFF2-40B4-BE49-F238E27FC236}">
                <a16:creationId xmlns:a16="http://schemas.microsoft.com/office/drawing/2014/main" id="{4ADD75D3-6A6C-E8DD-5727-12005E8CBD14}"/>
              </a:ext>
            </a:extLst>
          </p:cNvPr>
          <p:cNvSpPr txBox="1"/>
          <p:nvPr/>
        </p:nvSpPr>
        <p:spPr>
          <a:xfrm>
            <a:off x="0" y="1120676"/>
            <a:ext cx="12191999" cy="2308324"/>
          </a:xfrm>
          <a:prstGeom prst="rect">
            <a:avLst/>
          </a:prstGeom>
          <a:noFill/>
        </p:spPr>
        <p:txBody>
          <a:bodyPr wrap="square" rtlCol="0">
            <a:spAutoFit/>
          </a:bodyPr>
          <a:lstStyle/>
          <a:p>
            <a:pPr algn="ctr"/>
            <a:r>
              <a:rPr lang="en-US" sz="7200" b="1" dirty="0">
                <a:latin typeface="Aptos" panose="020B0004020202020204" pitchFamily="34" charset="0"/>
              </a:rPr>
              <a:t>Health and Welfare</a:t>
            </a:r>
          </a:p>
          <a:p>
            <a:pPr algn="ctr"/>
            <a:r>
              <a:rPr lang="en-US" sz="7200" b="1" dirty="0">
                <a:latin typeface="Aptos" panose="020B0004020202020204" pitchFamily="34" charset="0"/>
              </a:rPr>
              <a:t>Benefits</a:t>
            </a:r>
          </a:p>
        </p:txBody>
      </p:sp>
    </p:spTree>
    <p:extLst>
      <p:ext uri="{BB962C8B-B14F-4D97-AF65-F5344CB8AC3E}">
        <p14:creationId xmlns:p14="http://schemas.microsoft.com/office/powerpoint/2010/main" val="1361321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02225-7615-9E35-3F69-D40BD4E3FA84}"/>
              </a:ext>
            </a:extLst>
          </p:cNvPr>
          <p:cNvSpPr/>
          <p:nvPr/>
        </p:nvSpPr>
        <p:spPr>
          <a:xfrm>
            <a:off x="0" y="325926"/>
            <a:ext cx="12192000" cy="194192"/>
          </a:xfrm>
          <a:prstGeom prst="rect">
            <a:avLst/>
          </a:prstGeom>
          <a:solidFill>
            <a:srgbClr val="B32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and white fox logo&#10;&#10;Description automatically generated">
            <a:extLst>
              <a:ext uri="{FF2B5EF4-FFF2-40B4-BE49-F238E27FC236}">
                <a16:creationId xmlns:a16="http://schemas.microsoft.com/office/drawing/2014/main" id="{79335CFF-8768-3AFE-D317-4EFB18232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192" y="5809488"/>
            <a:ext cx="792480" cy="1048512"/>
          </a:xfrm>
          <a:prstGeom prst="rect">
            <a:avLst/>
          </a:prstGeom>
        </p:spPr>
      </p:pic>
      <p:sp>
        <p:nvSpPr>
          <p:cNvPr id="3" name="TextBox 2">
            <a:extLst>
              <a:ext uri="{FF2B5EF4-FFF2-40B4-BE49-F238E27FC236}">
                <a16:creationId xmlns:a16="http://schemas.microsoft.com/office/drawing/2014/main" id="{A945D9E0-A226-68CE-C32B-A3211127876C}"/>
              </a:ext>
            </a:extLst>
          </p:cNvPr>
          <p:cNvSpPr txBox="1"/>
          <p:nvPr/>
        </p:nvSpPr>
        <p:spPr>
          <a:xfrm>
            <a:off x="0" y="964734"/>
            <a:ext cx="5587068" cy="461665"/>
          </a:xfrm>
          <a:prstGeom prst="rect">
            <a:avLst/>
          </a:prstGeom>
          <a:noFill/>
        </p:spPr>
        <p:txBody>
          <a:bodyPr wrap="square" rtlCol="0">
            <a:spAutoFit/>
          </a:bodyPr>
          <a:lstStyle/>
          <a:p>
            <a:r>
              <a:rPr lang="en-US" sz="2400" b="1" dirty="0"/>
              <a:t>Health and Welfare Plan of benefits</a:t>
            </a:r>
          </a:p>
        </p:txBody>
      </p:sp>
      <p:sp>
        <p:nvSpPr>
          <p:cNvPr id="5" name="TextBox 4">
            <a:extLst>
              <a:ext uri="{FF2B5EF4-FFF2-40B4-BE49-F238E27FC236}">
                <a16:creationId xmlns:a16="http://schemas.microsoft.com/office/drawing/2014/main" id="{C207EEAE-0B43-E5B9-2B69-BD4342698927}"/>
              </a:ext>
            </a:extLst>
          </p:cNvPr>
          <p:cNvSpPr txBox="1"/>
          <p:nvPr/>
        </p:nvSpPr>
        <p:spPr>
          <a:xfrm>
            <a:off x="393540" y="1839170"/>
            <a:ext cx="10959270" cy="4247317"/>
          </a:xfrm>
          <a:prstGeom prst="rect">
            <a:avLst/>
          </a:prstGeom>
          <a:noFill/>
        </p:spPr>
        <p:txBody>
          <a:bodyPr wrap="square" rtlCol="0">
            <a:spAutoFit/>
          </a:bodyPr>
          <a:lstStyle/>
          <a:p>
            <a:r>
              <a:rPr lang="en-US" dirty="0"/>
              <a:t>The Fund provides the following coverage for you and your eligibility dependents:</a:t>
            </a:r>
          </a:p>
          <a:p>
            <a:endParaRPr lang="en-US" dirty="0"/>
          </a:p>
          <a:p>
            <a:pPr marL="688975" indent="-285750">
              <a:buFont typeface="Arial" panose="020B0604020202020204" pitchFamily="34" charset="0"/>
              <a:buChar char="•"/>
            </a:pPr>
            <a:r>
              <a:rPr lang="en-US" dirty="0"/>
              <a:t>Medical</a:t>
            </a:r>
          </a:p>
          <a:p>
            <a:pPr marL="688975" indent="-285750">
              <a:buFont typeface="Arial" panose="020B0604020202020204" pitchFamily="34" charset="0"/>
              <a:buChar char="•"/>
            </a:pPr>
            <a:r>
              <a:rPr lang="en-US" dirty="0"/>
              <a:t>Dental</a:t>
            </a:r>
          </a:p>
          <a:p>
            <a:pPr marL="688975" indent="-285750">
              <a:buFont typeface="Arial" panose="020B0604020202020204" pitchFamily="34" charset="0"/>
              <a:buChar char="•"/>
            </a:pPr>
            <a:r>
              <a:rPr lang="en-US" dirty="0"/>
              <a:t>Prescription Drug</a:t>
            </a:r>
          </a:p>
          <a:p>
            <a:pPr marL="688975" indent="-285750">
              <a:buFont typeface="Arial" panose="020B0604020202020204" pitchFamily="34" charset="0"/>
              <a:buChar char="•"/>
            </a:pPr>
            <a:r>
              <a:rPr lang="en-US" dirty="0"/>
              <a:t>Vision</a:t>
            </a:r>
          </a:p>
          <a:p>
            <a:pPr marL="688975" indent="-285750">
              <a:buFont typeface="Arial" panose="020B0604020202020204" pitchFamily="34" charset="0"/>
              <a:buChar char="•"/>
            </a:pPr>
            <a:r>
              <a:rPr lang="en-US" dirty="0"/>
              <a:t>Hearing</a:t>
            </a:r>
          </a:p>
          <a:p>
            <a:pPr marL="688975" indent="-285750">
              <a:buFont typeface="Arial" panose="020B0604020202020204" pitchFamily="34" charset="0"/>
              <a:buChar char="•"/>
            </a:pPr>
            <a:r>
              <a:rPr lang="en-US" dirty="0"/>
              <a:t>Member Assistance Program</a:t>
            </a:r>
          </a:p>
          <a:p>
            <a:pPr marL="688975" indent="-285750">
              <a:buFont typeface="Arial" panose="020B0604020202020204" pitchFamily="34" charset="0"/>
              <a:buChar char="•"/>
            </a:pPr>
            <a:r>
              <a:rPr lang="en-US" dirty="0"/>
              <a:t>Family Supplemental</a:t>
            </a:r>
          </a:p>
          <a:p>
            <a:pPr marL="688975" indent="-285750">
              <a:buFont typeface="Arial" panose="020B0604020202020204" pitchFamily="34" charset="0"/>
              <a:buChar char="•"/>
            </a:pPr>
            <a:r>
              <a:rPr lang="en-US" dirty="0"/>
              <a:t>Loss of Time </a:t>
            </a:r>
          </a:p>
          <a:p>
            <a:pPr marL="688975" indent="-285750">
              <a:buFont typeface="Arial" panose="020B0604020202020204" pitchFamily="34" charset="0"/>
              <a:buChar char="•"/>
            </a:pPr>
            <a:r>
              <a:rPr lang="en-US" dirty="0"/>
              <a:t>Death and Accidental Dismemberment</a:t>
            </a:r>
          </a:p>
          <a:p>
            <a:pPr marL="688975" indent="-285750">
              <a:buFont typeface="Arial" panose="020B0604020202020204" pitchFamily="34" charset="0"/>
              <a:buChar char="•"/>
            </a:pPr>
            <a:r>
              <a:rPr lang="en-US" dirty="0"/>
              <a:t>Retiree Coverage</a:t>
            </a:r>
          </a:p>
          <a:p>
            <a:endParaRPr lang="en-US" dirty="0"/>
          </a:p>
          <a:p>
            <a:endParaRPr lang="en-US" dirty="0"/>
          </a:p>
          <a:p>
            <a:endParaRPr lang="en-US" dirty="0"/>
          </a:p>
        </p:txBody>
      </p:sp>
      <p:pic>
        <p:nvPicPr>
          <p:cNvPr id="8" name="Picture 7">
            <a:extLst>
              <a:ext uri="{FF2B5EF4-FFF2-40B4-BE49-F238E27FC236}">
                <a16:creationId xmlns:a16="http://schemas.microsoft.com/office/drawing/2014/main" id="{E324FBA5-ED19-3106-0599-55D24A997F4E}"/>
              </a:ext>
            </a:extLst>
          </p:cNvPr>
          <p:cNvPicPr>
            <a:picLocks noChangeAspect="1"/>
          </p:cNvPicPr>
          <p:nvPr/>
        </p:nvPicPr>
        <p:blipFill>
          <a:blip r:embed="rId3"/>
          <a:stretch>
            <a:fillRect/>
          </a:stretch>
        </p:blipFill>
        <p:spPr>
          <a:xfrm>
            <a:off x="6361747" y="2519268"/>
            <a:ext cx="2252663" cy="2105025"/>
          </a:xfrm>
          <a:prstGeom prst="rect">
            <a:avLst/>
          </a:prstGeom>
        </p:spPr>
      </p:pic>
      <p:sp>
        <p:nvSpPr>
          <p:cNvPr id="4" name="Slide Number Placeholder 3">
            <a:extLst>
              <a:ext uri="{FF2B5EF4-FFF2-40B4-BE49-F238E27FC236}">
                <a16:creationId xmlns:a16="http://schemas.microsoft.com/office/drawing/2014/main" id="{BA861578-33EB-E5A2-684B-60D1DE98A2CB}"/>
              </a:ext>
            </a:extLst>
          </p:cNvPr>
          <p:cNvSpPr>
            <a:spLocks noGrp="1"/>
          </p:cNvSpPr>
          <p:nvPr>
            <p:ph type="sldNum" sz="quarter" idx="12"/>
          </p:nvPr>
        </p:nvSpPr>
        <p:spPr/>
        <p:txBody>
          <a:bodyPr/>
          <a:lstStyle/>
          <a:p>
            <a:fld id="{543D6CC3-2EED-45CB-96E6-59A4F6524697}" type="slidenum">
              <a:rPr lang="en-US" smtClean="0"/>
              <a:t>24</a:t>
            </a:fld>
            <a:endParaRPr lang="en-US"/>
          </a:p>
        </p:txBody>
      </p:sp>
    </p:spTree>
    <p:extLst>
      <p:ext uri="{BB962C8B-B14F-4D97-AF65-F5344CB8AC3E}">
        <p14:creationId xmlns:p14="http://schemas.microsoft.com/office/powerpoint/2010/main" val="525353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02225-7615-9E35-3F69-D40BD4E3FA84}"/>
              </a:ext>
            </a:extLst>
          </p:cNvPr>
          <p:cNvSpPr/>
          <p:nvPr/>
        </p:nvSpPr>
        <p:spPr>
          <a:xfrm>
            <a:off x="0" y="325926"/>
            <a:ext cx="12192000" cy="194192"/>
          </a:xfrm>
          <a:prstGeom prst="rect">
            <a:avLst/>
          </a:prstGeom>
          <a:solidFill>
            <a:srgbClr val="B32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and white fox logo&#10;&#10;Description automatically generated">
            <a:extLst>
              <a:ext uri="{FF2B5EF4-FFF2-40B4-BE49-F238E27FC236}">
                <a16:creationId xmlns:a16="http://schemas.microsoft.com/office/drawing/2014/main" id="{79335CFF-8768-3AFE-D317-4EFB18232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192" y="5809488"/>
            <a:ext cx="792480" cy="1048512"/>
          </a:xfrm>
          <a:prstGeom prst="rect">
            <a:avLst/>
          </a:prstGeom>
        </p:spPr>
      </p:pic>
      <p:sp>
        <p:nvSpPr>
          <p:cNvPr id="3" name="TextBox 2">
            <a:extLst>
              <a:ext uri="{FF2B5EF4-FFF2-40B4-BE49-F238E27FC236}">
                <a16:creationId xmlns:a16="http://schemas.microsoft.com/office/drawing/2014/main" id="{A945D9E0-A226-68CE-C32B-A3211127876C}"/>
              </a:ext>
            </a:extLst>
          </p:cNvPr>
          <p:cNvSpPr txBox="1"/>
          <p:nvPr/>
        </p:nvSpPr>
        <p:spPr>
          <a:xfrm>
            <a:off x="0" y="964734"/>
            <a:ext cx="5587068" cy="461665"/>
          </a:xfrm>
          <a:prstGeom prst="rect">
            <a:avLst/>
          </a:prstGeom>
          <a:noFill/>
        </p:spPr>
        <p:txBody>
          <a:bodyPr wrap="square" rtlCol="0">
            <a:spAutoFit/>
          </a:bodyPr>
          <a:lstStyle/>
          <a:p>
            <a:r>
              <a:rPr lang="en-US" sz="2400" b="1" dirty="0"/>
              <a:t>How the Plan pays benefits</a:t>
            </a:r>
          </a:p>
        </p:txBody>
      </p:sp>
      <p:sp>
        <p:nvSpPr>
          <p:cNvPr id="5" name="TextBox 4">
            <a:extLst>
              <a:ext uri="{FF2B5EF4-FFF2-40B4-BE49-F238E27FC236}">
                <a16:creationId xmlns:a16="http://schemas.microsoft.com/office/drawing/2014/main" id="{C207EEAE-0B43-E5B9-2B69-BD4342698927}"/>
              </a:ext>
            </a:extLst>
          </p:cNvPr>
          <p:cNvSpPr txBox="1"/>
          <p:nvPr/>
        </p:nvSpPr>
        <p:spPr>
          <a:xfrm>
            <a:off x="1063328" y="2393168"/>
            <a:ext cx="7657930" cy="3416320"/>
          </a:xfrm>
          <a:prstGeom prst="rect">
            <a:avLst/>
          </a:prstGeom>
          <a:noFill/>
        </p:spPr>
        <p:txBody>
          <a:bodyPr wrap="square" rtlCol="0">
            <a:spAutoFit/>
          </a:bodyPr>
          <a:lstStyle/>
          <a:p>
            <a:r>
              <a:rPr lang="en-US" b="1" dirty="0"/>
              <a:t>Annual Deductible:		</a:t>
            </a:r>
            <a:r>
              <a:rPr lang="en-US" dirty="0"/>
              <a:t>$150 per person</a:t>
            </a:r>
          </a:p>
          <a:p>
            <a:r>
              <a:rPr lang="en-US" dirty="0"/>
              <a:t>				$400 per family</a:t>
            </a:r>
          </a:p>
          <a:p>
            <a:endParaRPr lang="en-US" b="1" dirty="0"/>
          </a:p>
          <a:p>
            <a:r>
              <a:rPr lang="en-US" b="1" dirty="0"/>
              <a:t>Co-Insurance:  After deductible, Plan pays:</a:t>
            </a:r>
          </a:p>
          <a:p>
            <a:r>
              <a:rPr lang="en-US" b="1" dirty="0"/>
              <a:t>   </a:t>
            </a:r>
            <a:r>
              <a:rPr lang="en-US" dirty="0"/>
              <a:t>PPO Providers			90%; you pay 10%</a:t>
            </a:r>
          </a:p>
          <a:p>
            <a:r>
              <a:rPr lang="en-US" dirty="0"/>
              <a:t>   Non-PPO Providers		80%; you pay 20%</a:t>
            </a:r>
          </a:p>
          <a:p>
            <a:endParaRPr lang="en-US" b="1" dirty="0"/>
          </a:p>
          <a:p>
            <a:r>
              <a:rPr lang="en-US" b="1" dirty="0"/>
              <a:t>Annual Out-of-Pocket Maximum:	</a:t>
            </a:r>
            <a:r>
              <a:rPr lang="en-US" dirty="0"/>
              <a:t>$1,500 per person, plus deductible</a:t>
            </a:r>
          </a:p>
          <a:p>
            <a:endParaRPr lang="en-US" b="1"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4F5174F-487D-4EAB-63D0-81DD2A504F47}"/>
              </a:ext>
            </a:extLst>
          </p:cNvPr>
          <p:cNvSpPr>
            <a:spLocks noGrp="1"/>
          </p:cNvSpPr>
          <p:nvPr>
            <p:ph type="sldNum" sz="quarter" idx="12"/>
          </p:nvPr>
        </p:nvSpPr>
        <p:spPr/>
        <p:txBody>
          <a:bodyPr/>
          <a:lstStyle/>
          <a:p>
            <a:fld id="{543D6CC3-2EED-45CB-96E6-59A4F6524697}" type="slidenum">
              <a:rPr lang="en-US" smtClean="0"/>
              <a:t>25</a:t>
            </a:fld>
            <a:endParaRPr lang="en-US"/>
          </a:p>
        </p:txBody>
      </p:sp>
    </p:spTree>
    <p:extLst>
      <p:ext uri="{BB962C8B-B14F-4D97-AF65-F5344CB8AC3E}">
        <p14:creationId xmlns:p14="http://schemas.microsoft.com/office/powerpoint/2010/main" val="1238525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02225-7615-9E35-3F69-D40BD4E3FA84}"/>
              </a:ext>
            </a:extLst>
          </p:cNvPr>
          <p:cNvSpPr/>
          <p:nvPr/>
        </p:nvSpPr>
        <p:spPr>
          <a:xfrm>
            <a:off x="0" y="325926"/>
            <a:ext cx="12192000" cy="194192"/>
          </a:xfrm>
          <a:prstGeom prst="rect">
            <a:avLst/>
          </a:prstGeom>
          <a:solidFill>
            <a:srgbClr val="B32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and white fox logo&#10;&#10;Description automatically generated">
            <a:extLst>
              <a:ext uri="{FF2B5EF4-FFF2-40B4-BE49-F238E27FC236}">
                <a16:creationId xmlns:a16="http://schemas.microsoft.com/office/drawing/2014/main" id="{79335CFF-8768-3AFE-D317-4EFB18232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192" y="5809488"/>
            <a:ext cx="792480" cy="1048512"/>
          </a:xfrm>
          <a:prstGeom prst="rect">
            <a:avLst/>
          </a:prstGeom>
        </p:spPr>
      </p:pic>
      <p:sp>
        <p:nvSpPr>
          <p:cNvPr id="3" name="TextBox 2">
            <a:extLst>
              <a:ext uri="{FF2B5EF4-FFF2-40B4-BE49-F238E27FC236}">
                <a16:creationId xmlns:a16="http://schemas.microsoft.com/office/drawing/2014/main" id="{A945D9E0-A226-68CE-C32B-A3211127876C}"/>
              </a:ext>
            </a:extLst>
          </p:cNvPr>
          <p:cNvSpPr txBox="1"/>
          <p:nvPr/>
        </p:nvSpPr>
        <p:spPr>
          <a:xfrm>
            <a:off x="0" y="964734"/>
            <a:ext cx="5587068" cy="461665"/>
          </a:xfrm>
          <a:prstGeom prst="rect">
            <a:avLst/>
          </a:prstGeom>
          <a:noFill/>
        </p:spPr>
        <p:txBody>
          <a:bodyPr wrap="square" rtlCol="0">
            <a:spAutoFit/>
          </a:bodyPr>
          <a:lstStyle/>
          <a:p>
            <a:r>
              <a:rPr lang="en-US" sz="2400" b="1" dirty="0"/>
              <a:t>Preferred provider networks</a:t>
            </a:r>
          </a:p>
        </p:txBody>
      </p:sp>
      <p:sp>
        <p:nvSpPr>
          <p:cNvPr id="4" name="TextBox 3">
            <a:extLst>
              <a:ext uri="{FF2B5EF4-FFF2-40B4-BE49-F238E27FC236}">
                <a16:creationId xmlns:a16="http://schemas.microsoft.com/office/drawing/2014/main" id="{EF4A6354-C890-4D93-F876-6173C460863E}"/>
              </a:ext>
            </a:extLst>
          </p:cNvPr>
          <p:cNvSpPr txBox="1"/>
          <p:nvPr/>
        </p:nvSpPr>
        <p:spPr>
          <a:xfrm>
            <a:off x="1443434" y="1496026"/>
            <a:ext cx="6283106" cy="3139321"/>
          </a:xfrm>
          <a:prstGeom prst="rect">
            <a:avLst/>
          </a:prstGeom>
          <a:noFill/>
        </p:spPr>
        <p:txBody>
          <a:bodyPr wrap="square" rtlCol="0">
            <a:spAutoFit/>
          </a:bodyPr>
          <a:lstStyle/>
          <a:p>
            <a:r>
              <a:rPr lang="en-US" b="1" dirty="0"/>
              <a:t>Participating in the following discount networks  and programs to provide the most competitive prices for you:</a:t>
            </a:r>
          </a:p>
          <a:p>
            <a:r>
              <a:rPr lang="en-US" b="1" dirty="0"/>
              <a:t>  </a:t>
            </a:r>
          </a:p>
          <a:p>
            <a:pPr marL="569913" indent="-285750">
              <a:buFont typeface="Arial" panose="020B0604020202020204" pitchFamily="34" charset="0"/>
              <a:buChar char="•"/>
            </a:pPr>
            <a:r>
              <a:rPr lang="en-US" dirty="0"/>
              <a:t>BlueCross BlueShield</a:t>
            </a:r>
          </a:p>
          <a:p>
            <a:pPr marL="569913" indent="-285750">
              <a:buFont typeface="Arial" panose="020B0604020202020204" pitchFamily="34" charset="0"/>
              <a:buChar char="•"/>
            </a:pPr>
            <a:r>
              <a:rPr lang="en-US" dirty="0"/>
              <a:t>CVS Caremark Prescription Drugs</a:t>
            </a:r>
          </a:p>
          <a:p>
            <a:pPr marL="569913" indent="-285750">
              <a:buFont typeface="Arial" panose="020B0604020202020204" pitchFamily="34" charset="0"/>
              <a:buChar char="•"/>
            </a:pPr>
            <a:r>
              <a:rPr lang="en-US" dirty="0"/>
              <a:t>Dental Network of America</a:t>
            </a:r>
          </a:p>
          <a:p>
            <a:pPr marL="569913" indent="-285750">
              <a:buFont typeface="Arial" panose="020B0604020202020204" pitchFamily="34" charset="0"/>
              <a:buChar char="•"/>
            </a:pPr>
            <a:r>
              <a:rPr lang="en-US" dirty="0"/>
              <a:t>Hello Heart</a:t>
            </a:r>
          </a:p>
          <a:p>
            <a:pPr marL="569913" indent="-285750">
              <a:buFont typeface="Arial" panose="020B0604020202020204" pitchFamily="34" charset="0"/>
              <a:buChar char="•"/>
            </a:pPr>
            <a:r>
              <a:rPr lang="en-US" dirty="0"/>
              <a:t>EPIC Hearing Healthcare</a:t>
            </a:r>
          </a:p>
          <a:p>
            <a:pPr marL="569913" indent="-285750">
              <a:buFont typeface="Arial" panose="020B0604020202020204" pitchFamily="34" charset="0"/>
              <a:buChar char="•"/>
            </a:pPr>
            <a:r>
              <a:rPr lang="en-US" dirty="0"/>
              <a:t>EyeMed Vision </a:t>
            </a:r>
          </a:p>
          <a:p>
            <a:pPr marL="569913" indent="-285750">
              <a:buFont typeface="Arial" panose="020B0604020202020204" pitchFamily="34" charset="0"/>
              <a:buChar char="•"/>
            </a:pPr>
            <a:r>
              <a:rPr lang="en-US" dirty="0"/>
              <a:t>AllOne Health </a:t>
            </a:r>
          </a:p>
          <a:p>
            <a:endParaRPr lang="en-US" dirty="0"/>
          </a:p>
        </p:txBody>
      </p:sp>
      <p:pic>
        <p:nvPicPr>
          <p:cNvPr id="1026" name="Picture 2">
            <a:extLst>
              <a:ext uri="{FF2B5EF4-FFF2-40B4-BE49-F238E27FC236}">
                <a16:creationId xmlns:a16="http://schemas.microsoft.com/office/drawing/2014/main" id="{020962CB-64A7-649A-052A-397AB17B9E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507" y="3893919"/>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6D94DE1-F55D-825D-028D-FDB608703C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4871" y="3798916"/>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9E50810-4974-884A-6F30-A2E2398FE7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7337" y="4166563"/>
            <a:ext cx="2143125" cy="10953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31A636B7-9F80-923E-FD20-6F5BD8E3B8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1131" y="3874869"/>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54DAE5F-F0EE-BDA2-DA73-F943A9FE8E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6245" y="5012203"/>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A607B8FC-A084-129D-C9AE-BEF44404B20D}"/>
              </a:ext>
            </a:extLst>
          </p:cNvPr>
          <p:cNvSpPr>
            <a:spLocks noGrp="1"/>
          </p:cNvSpPr>
          <p:nvPr>
            <p:ph type="sldNum" sz="quarter" idx="12"/>
          </p:nvPr>
        </p:nvSpPr>
        <p:spPr/>
        <p:txBody>
          <a:bodyPr/>
          <a:lstStyle/>
          <a:p>
            <a:fld id="{543D6CC3-2EED-45CB-96E6-59A4F6524697}" type="slidenum">
              <a:rPr lang="en-US" smtClean="0"/>
              <a:t>26</a:t>
            </a:fld>
            <a:endParaRPr lang="en-US"/>
          </a:p>
        </p:txBody>
      </p:sp>
      <p:pic>
        <p:nvPicPr>
          <p:cNvPr id="8" name="Picture 7">
            <a:extLst>
              <a:ext uri="{FF2B5EF4-FFF2-40B4-BE49-F238E27FC236}">
                <a16:creationId xmlns:a16="http://schemas.microsoft.com/office/drawing/2014/main" id="{864B1B55-F695-CCDF-43CB-62AEA1C818F3}"/>
              </a:ext>
            </a:extLst>
          </p:cNvPr>
          <p:cNvPicPr>
            <a:picLocks noChangeAspect="1"/>
          </p:cNvPicPr>
          <p:nvPr/>
        </p:nvPicPr>
        <p:blipFill>
          <a:blip r:embed="rId8"/>
          <a:stretch>
            <a:fillRect/>
          </a:stretch>
        </p:blipFill>
        <p:spPr>
          <a:xfrm>
            <a:off x="998004" y="5303619"/>
            <a:ext cx="2270110" cy="940603"/>
          </a:xfrm>
          <a:prstGeom prst="rect">
            <a:avLst/>
          </a:prstGeom>
        </p:spPr>
      </p:pic>
      <p:pic>
        <p:nvPicPr>
          <p:cNvPr id="10" name="Picture 9">
            <a:extLst>
              <a:ext uri="{FF2B5EF4-FFF2-40B4-BE49-F238E27FC236}">
                <a16:creationId xmlns:a16="http://schemas.microsoft.com/office/drawing/2014/main" id="{FE1EABE0-697D-B780-56F1-25AD542D91BC}"/>
              </a:ext>
            </a:extLst>
          </p:cNvPr>
          <p:cNvPicPr>
            <a:picLocks noChangeAspect="1"/>
          </p:cNvPicPr>
          <p:nvPr/>
        </p:nvPicPr>
        <p:blipFill>
          <a:blip r:embed="rId9"/>
          <a:stretch>
            <a:fillRect/>
          </a:stretch>
        </p:blipFill>
        <p:spPr>
          <a:xfrm>
            <a:off x="6464477" y="5289578"/>
            <a:ext cx="2524125" cy="828675"/>
          </a:xfrm>
          <a:prstGeom prst="rect">
            <a:avLst/>
          </a:prstGeom>
        </p:spPr>
      </p:pic>
    </p:spTree>
    <p:extLst>
      <p:ext uri="{BB962C8B-B14F-4D97-AF65-F5344CB8AC3E}">
        <p14:creationId xmlns:p14="http://schemas.microsoft.com/office/powerpoint/2010/main" val="1449400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02225-7615-9E35-3F69-D40BD4E3FA84}"/>
              </a:ext>
            </a:extLst>
          </p:cNvPr>
          <p:cNvSpPr/>
          <p:nvPr/>
        </p:nvSpPr>
        <p:spPr>
          <a:xfrm>
            <a:off x="0" y="325926"/>
            <a:ext cx="12192000" cy="194192"/>
          </a:xfrm>
          <a:prstGeom prst="rect">
            <a:avLst/>
          </a:prstGeom>
          <a:solidFill>
            <a:srgbClr val="B32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and white fox logo&#10;&#10;Description automatically generated">
            <a:extLst>
              <a:ext uri="{FF2B5EF4-FFF2-40B4-BE49-F238E27FC236}">
                <a16:creationId xmlns:a16="http://schemas.microsoft.com/office/drawing/2014/main" id="{79335CFF-8768-3AFE-D317-4EFB18232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192" y="5809488"/>
            <a:ext cx="792480" cy="1048512"/>
          </a:xfrm>
          <a:prstGeom prst="rect">
            <a:avLst/>
          </a:prstGeom>
        </p:spPr>
      </p:pic>
      <p:sp>
        <p:nvSpPr>
          <p:cNvPr id="3" name="TextBox 2">
            <a:extLst>
              <a:ext uri="{FF2B5EF4-FFF2-40B4-BE49-F238E27FC236}">
                <a16:creationId xmlns:a16="http://schemas.microsoft.com/office/drawing/2014/main" id="{A945D9E0-A226-68CE-C32B-A3211127876C}"/>
              </a:ext>
            </a:extLst>
          </p:cNvPr>
          <p:cNvSpPr txBox="1"/>
          <p:nvPr/>
        </p:nvSpPr>
        <p:spPr>
          <a:xfrm>
            <a:off x="0" y="964734"/>
            <a:ext cx="5587068" cy="461665"/>
          </a:xfrm>
          <a:prstGeom prst="rect">
            <a:avLst/>
          </a:prstGeom>
          <a:noFill/>
        </p:spPr>
        <p:txBody>
          <a:bodyPr wrap="square" rtlCol="0">
            <a:spAutoFit/>
          </a:bodyPr>
          <a:lstStyle/>
          <a:p>
            <a:r>
              <a:rPr lang="en-US" sz="2400" b="1" dirty="0"/>
              <a:t>Medical benefits</a:t>
            </a:r>
          </a:p>
        </p:txBody>
      </p:sp>
      <p:sp>
        <p:nvSpPr>
          <p:cNvPr id="4" name="TextBox 3">
            <a:extLst>
              <a:ext uri="{FF2B5EF4-FFF2-40B4-BE49-F238E27FC236}">
                <a16:creationId xmlns:a16="http://schemas.microsoft.com/office/drawing/2014/main" id="{EF4A6354-C890-4D93-F876-6173C460863E}"/>
              </a:ext>
            </a:extLst>
          </p:cNvPr>
          <p:cNvSpPr txBox="1"/>
          <p:nvPr/>
        </p:nvSpPr>
        <p:spPr>
          <a:xfrm>
            <a:off x="1400229" y="1869534"/>
            <a:ext cx="6283106" cy="5632311"/>
          </a:xfrm>
          <a:prstGeom prst="rect">
            <a:avLst/>
          </a:prstGeom>
          <a:noFill/>
        </p:spPr>
        <p:txBody>
          <a:bodyPr wrap="square" rtlCol="0">
            <a:spAutoFit/>
          </a:bodyPr>
          <a:lstStyle/>
          <a:p>
            <a:r>
              <a:rPr lang="en-US" b="1" dirty="0"/>
              <a:t>Just to name a few of the covered items:</a:t>
            </a:r>
          </a:p>
          <a:p>
            <a:endParaRPr lang="en-US" b="1" dirty="0"/>
          </a:p>
          <a:p>
            <a:pPr marL="511175" indent="-285750" defTabSz="285750">
              <a:buFont typeface="Wingdings" panose="05000000000000000000" pitchFamily="2" charset="2"/>
              <a:buChar char="ü"/>
            </a:pPr>
            <a:r>
              <a:rPr lang="en-US" dirty="0"/>
              <a:t> Physical exams for you and your dependents</a:t>
            </a:r>
          </a:p>
          <a:p>
            <a:pPr marL="511175" indent="-285750" defTabSz="285750">
              <a:buFont typeface="Wingdings" panose="05000000000000000000" pitchFamily="2" charset="2"/>
              <a:buChar char="ü"/>
            </a:pPr>
            <a:r>
              <a:rPr lang="en-US" dirty="0"/>
              <a:t>	Immunizations</a:t>
            </a:r>
          </a:p>
          <a:p>
            <a:pPr marL="511175" indent="-285750" defTabSz="285750">
              <a:buFont typeface="Wingdings" panose="05000000000000000000" pitchFamily="2" charset="2"/>
              <a:buChar char="ü"/>
            </a:pPr>
            <a:r>
              <a:rPr lang="en-US" dirty="0"/>
              <a:t>	Emergency care</a:t>
            </a:r>
          </a:p>
          <a:p>
            <a:pPr marL="511175" indent="-285750" defTabSz="285750">
              <a:buFont typeface="Wingdings" panose="05000000000000000000" pitchFamily="2" charset="2"/>
              <a:buChar char="ü"/>
            </a:pPr>
            <a:r>
              <a:rPr lang="en-US" dirty="0"/>
              <a:t>	Inpatient hospital services and supplies</a:t>
            </a:r>
          </a:p>
          <a:p>
            <a:pPr marL="511175" indent="-285750" defTabSz="285750">
              <a:buFont typeface="Wingdings" panose="05000000000000000000" pitchFamily="2" charset="2"/>
              <a:buChar char="ü"/>
            </a:pPr>
            <a:r>
              <a:rPr lang="en-US" dirty="0"/>
              <a:t>Chiropractic care</a:t>
            </a:r>
          </a:p>
          <a:p>
            <a:pPr marL="511175" indent="-285750" defTabSz="285750">
              <a:buFont typeface="Wingdings" panose="05000000000000000000" pitchFamily="2" charset="2"/>
              <a:buChar char="ü"/>
            </a:pPr>
            <a:r>
              <a:rPr lang="en-US" dirty="0"/>
              <a:t>	Physical, occupation, and speech therapy</a:t>
            </a:r>
          </a:p>
          <a:p>
            <a:pPr marL="511175" indent="-285750" defTabSz="285750">
              <a:buFont typeface="Wingdings" panose="05000000000000000000" pitchFamily="2" charset="2"/>
              <a:buChar char="ü"/>
            </a:pPr>
            <a:r>
              <a:rPr lang="en-US" dirty="0"/>
              <a:t>	Skilled nursing facility</a:t>
            </a:r>
          </a:p>
          <a:p>
            <a:pPr marL="511175" indent="-285750" defTabSz="285750">
              <a:buFont typeface="Wingdings" panose="05000000000000000000" pitchFamily="2" charset="2"/>
              <a:buChar char="ü"/>
            </a:pPr>
            <a:r>
              <a:rPr lang="en-US" dirty="0"/>
              <a:t> Hearing aids</a:t>
            </a:r>
          </a:p>
          <a:p>
            <a:pPr marL="511175" indent="-285750" defTabSz="285750">
              <a:buFont typeface="Wingdings" panose="05000000000000000000" pitchFamily="2" charset="2"/>
              <a:buChar char="ü"/>
            </a:pPr>
            <a:r>
              <a:rPr lang="en-US" dirty="0"/>
              <a:t> Blood pressure monitoring</a:t>
            </a:r>
          </a:p>
          <a:p>
            <a:pPr marL="511175" indent="-285750" defTabSz="285750">
              <a:buFont typeface="Wingdings" panose="05000000000000000000" pitchFamily="2" charset="2"/>
              <a:buChar char="ü"/>
            </a:pPr>
            <a:r>
              <a:rPr lang="en-US" dirty="0"/>
              <a:t>	Durable medical equipment</a:t>
            </a:r>
          </a:p>
          <a:p>
            <a:pPr marL="511175" indent="-285750" defTabSz="285750">
              <a:buFont typeface="Wingdings" panose="05000000000000000000" pitchFamily="2" charset="2"/>
              <a:buChar char="ü"/>
            </a:pPr>
            <a:r>
              <a:rPr lang="en-US" dirty="0"/>
              <a:t>	Substance abuse benefits</a:t>
            </a:r>
          </a:p>
          <a:p>
            <a:pPr marL="511175" indent="-285750" defTabSz="285750">
              <a:buFont typeface="Wingdings" panose="05000000000000000000" pitchFamily="2" charset="2"/>
              <a:buChar char="ü"/>
            </a:pPr>
            <a:r>
              <a:rPr lang="en-US" dirty="0"/>
              <a:t>	Bariatric surgery	</a:t>
            </a:r>
          </a:p>
          <a:p>
            <a:pPr marL="511175" indent="-285750" defTabSz="285750">
              <a:buFont typeface="Wingdings" panose="05000000000000000000" pitchFamily="2" charset="2"/>
              <a:buChar char="ü"/>
            </a:pPr>
            <a:r>
              <a:rPr lang="en-US" dirty="0"/>
              <a:t>	Infertility treatment</a:t>
            </a:r>
          </a:p>
          <a:p>
            <a:pPr marL="511175" indent="-285750" defTabSz="285750">
              <a:buFont typeface="Wingdings" panose="05000000000000000000" pitchFamily="2" charset="2"/>
              <a:buChar char="ü"/>
            </a:pPr>
            <a:r>
              <a:rPr lang="en-US" dirty="0"/>
              <a:t>	Transplant procedures</a:t>
            </a:r>
          </a:p>
          <a:p>
            <a:pPr marL="511175" indent="-285750" defTabSz="285750">
              <a:buFont typeface="Wingdings" panose="05000000000000000000" pitchFamily="2" charset="2"/>
              <a:buChar char="ü"/>
            </a:pPr>
            <a:r>
              <a:rPr lang="en-US" dirty="0"/>
              <a:t>	Case management</a:t>
            </a:r>
          </a:p>
          <a:p>
            <a:pPr defTabSz="285750"/>
            <a:r>
              <a:rPr lang="en-US" dirty="0"/>
              <a:t>	</a:t>
            </a:r>
          </a:p>
          <a:p>
            <a:pPr defTabSz="285750"/>
            <a:endParaRPr lang="en-US" dirty="0"/>
          </a:p>
          <a:p>
            <a:endParaRPr lang="en-US" dirty="0"/>
          </a:p>
        </p:txBody>
      </p:sp>
      <p:sp>
        <p:nvSpPr>
          <p:cNvPr id="5" name="TextBox 4">
            <a:extLst>
              <a:ext uri="{FF2B5EF4-FFF2-40B4-BE49-F238E27FC236}">
                <a16:creationId xmlns:a16="http://schemas.microsoft.com/office/drawing/2014/main" id="{FB5CD8E0-8030-8265-35B7-A6EECF004AE4}"/>
              </a:ext>
            </a:extLst>
          </p:cNvPr>
          <p:cNvSpPr txBox="1"/>
          <p:nvPr/>
        </p:nvSpPr>
        <p:spPr>
          <a:xfrm>
            <a:off x="8092321" y="2185013"/>
            <a:ext cx="2992582" cy="923330"/>
          </a:xfrm>
          <a:prstGeom prst="rect">
            <a:avLst/>
          </a:prstGeom>
          <a:noFill/>
        </p:spPr>
        <p:txBody>
          <a:bodyPr wrap="square" rtlCol="0">
            <a:spAutoFit/>
          </a:bodyPr>
          <a:lstStyle/>
          <a:p>
            <a:pPr algn="ctr"/>
            <a:r>
              <a:rPr lang="en-US" b="1" dirty="0"/>
              <a:t>Once you’re eligible, watch your mailbox for your identification card</a:t>
            </a:r>
          </a:p>
        </p:txBody>
      </p:sp>
      <p:pic>
        <p:nvPicPr>
          <p:cNvPr id="8" name="Picture 7">
            <a:extLst>
              <a:ext uri="{FF2B5EF4-FFF2-40B4-BE49-F238E27FC236}">
                <a16:creationId xmlns:a16="http://schemas.microsoft.com/office/drawing/2014/main" id="{E0A92882-A817-506F-7395-7441787DBCB5}"/>
              </a:ext>
            </a:extLst>
          </p:cNvPr>
          <p:cNvPicPr>
            <a:picLocks noChangeAspect="1"/>
          </p:cNvPicPr>
          <p:nvPr/>
        </p:nvPicPr>
        <p:blipFill>
          <a:blip r:embed="rId3"/>
          <a:stretch>
            <a:fillRect/>
          </a:stretch>
        </p:blipFill>
        <p:spPr>
          <a:xfrm>
            <a:off x="7895667" y="3231072"/>
            <a:ext cx="3385891" cy="2078237"/>
          </a:xfrm>
          <a:prstGeom prst="rect">
            <a:avLst/>
          </a:prstGeom>
        </p:spPr>
      </p:pic>
      <p:sp>
        <p:nvSpPr>
          <p:cNvPr id="9" name="Rectangle: Rounded Corners 8">
            <a:extLst>
              <a:ext uri="{FF2B5EF4-FFF2-40B4-BE49-F238E27FC236}">
                <a16:creationId xmlns:a16="http://schemas.microsoft.com/office/drawing/2014/main" id="{7E07890A-C89A-918D-7CC4-9F1D69A7FA50}"/>
              </a:ext>
            </a:extLst>
          </p:cNvPr>
          <p:cNvSpPr/>
          <p:nvPr/>
        </p:nvSpPr>
        <p:spPr>
          <a:xfrm>
            <a:off x="7895667" y="3250847"/>
            <a:ext cx="3385891" cy="207823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5940E-0F25-D35E-F43A-DA64EE66F8F6}"/>
              </a:ext>
            </a:extLst>
          </p:cNvPr>
          <p:cNvSpPr>
            <a:spLocks noGrp="1"/>
          </p:cNvSpPr>
          <p:nvPr>
            <p:ph type="sldNum" sz="quarter" idx="12"/>
          </p:nvPr>
        </p:nvSpPr>
        <p:spPr/>
        <p:txBody>
          <a:bodyPr/>
          <a:lstStyle/>
          <a:p>
            <a:fld id="{543D6CC3-2EED-45CB-96E6-59A4F6524697}" type="slidenum">
              <a:rPr lang="en-US" smtClean="0"/>
              <a:t>27</a:t>
            </a:fld>
            <a:endParaRPr lang="en-US"/>
          </a:p>
        </p:txBody>
      </p:sp>
    </p:spTree>
    <p:extLst>
      <p:ext uri="{BB962C8B-B14F-4D97-AF65-F5344CB8AC3E}">
        <p14:creationId xmlns:p14="http://schemas.microsoft.com/office/powerpoint/2010/main" val="3659392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02225-7615-9E35-3F69-D40BD4E3FA84}"/>
              </a:ext>
            </a:extLst>
          </p:cNvPr>
          <p:cNvSpPr/>
          <p:nvPr/>
        </p:nvSpPr>
        <p:spPr>
          <a:xfrm>
            <a:off x="0" y="325926"/>
            <a:ext cx="12192000" cy="194192"/>
          </a:xfrm>
          <a:prstGeom prst="rect">
            <a:avLst/>
          </a:prstGeom>
          <a:solidFill>
            <a:srgbClr val="B32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and white fox logo&#10;&#10;Description automatically generated">
            <a:extLst>
              <a:ext uri="{FF2B5EF4-FFF2-40B4-BE49-F238E27FC236}">
                <a16:creationId xmlns:a16="http://schemas.microsoft.com/office/drawing/2014/main" id="{79335CFF-8768-3AFE-D317-4EFB18232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192" y="5809488"/>
            <a:ext cx="792480" cy="1048512"/>
          </a:xfrm>
          <a:prstGeom prst="rect">
            <a:avLst/>
          </a:prstGeom>
        </p:spPr>
      </p:pic>
      <p:sp>
        <p:nvSpPr>
          <p:cNvPr id="3" name="TextBox 2">
            <a:extLst>
              <a:ext uri="{FF2B5EF4-FFF2-40B4-BE49-F238E27FC236}">
                <a16:creationId xmlns:a16="http://schemas.microsoft.com/office/drawing/2014/main" id="{A945D9E0-A226-68CE-C32B-A3211127876C}"/>
              </a:ext>
            </a:extLst>
          </p:cNvPr>
          <p:cNvSpPr txBox="1"/>
          <p:nvPr/>
        </p:nvSpPr>
        <p:spPr>
          <a:xfrm>
            <a:off x="0" y="964734"/>
            <a:ext cx="5587068" cy="461665"/>
          </a:xfrm>
          <a:prstGeom prst="rect">
            <a:avLst/>
          </a:prstGeom>
          <a:noFill/>
        </p:spPr>
        <p:txBody>
          <a:bodyPr wrap="square" rtlCol="0">
            <a:spAutoFit/>
          </a:bodyPr>
          <a:lstStyle/>
          <a:p>
            <a:r>
              <a:rPr lang="en-US" sz="2400" b="1" dirty="0"/>
              <a:t>Dental benefits</a:t>
            </a:r>
          </a:p>
        </p:txBody>
      </p:sp>
      <p:sp>
        <p:nvSpPr>
          <p:cNvPr id="4" name="TextBox 3">
            <a:extLst>
              <a:ext uri="{FF2B5EF4-FFF2-40B4-BE49-F238E27FC236}">
                <a16:creationId xmlns:a16="http://schemas.microsoft.com/office/drawing/2014/main" id="{EF4A6354-C890-4D93-F876-6173C460863E}"/>
              </a:ext>
            </a:extLst>
          </p:cNvPr>
          <p:cNvSpPr txBox="1"/>
          <p:nvPr/>
        </p:nvSpPr>
        <p:spPr>
          <a:xfrm>
            <a:off x="1063328" y="1426399"/>
            <a:ext cx="9964458" cy="6463308"/>
          </a:xfrm>
          <a:prstGeom prst="rect">
            <a:avLst/>
          </a:prstGeom>
          <a:noFill/>
        </p:spPr>
        <p:txBody>
          <a:bodyPr wrap="square" rtlCol="0">
            <a:spAutoFit/>
          </a:bodyPr>
          <a:lstStyle/>
          <a:p>
            <a:r>
              <a:rPr lang="en-US" b="1" dirty="0"/>
              <a:t>Coverage and Services:	Plan pays 100%, no deductible</a:t>
            </a:r>
          </a:p>
          <a:p>
            <a:pPr marL="3205163" indent="-285750" defTabSz="463550">
              <a:buFont typeface="Courier New" panose="02070309020205020404" pitchFamily="49" charset="0"/>
              <a:buChar char="o"/>
            </a:pPr>
            <a:r>
              <a:rPr lang="en-US" dirty="0"/>
              <a:t>	Type A for preventive (routine exams and cleaning, etc.)</a:t>
            </a:r>
          </a:p>
          <a:p>
            <a:pPr defTabSz="463550"/>
            <a:r>
              <a:rPr lang="en-US" b="1" dirty="0"/>
              <a:t>						Plan pays 85%; you pay 15%</a:t>
            </a:r>
          </a:p>
          <a:p>
            <a:pPr marL="3205163" indent="-285750" defTabSz="463550">
              <a:buFont typeface="Courier New" panose="02070309020205020404" pitchFamily="49" charset="0"/>
              <a:buChar char="o"/>
            </a:pPr>
            <a:r>
              <a:rPr lang="en-US" b="1" dirty="0"/>
              <a:t>	</a:t>
            </a:r>
            <a:r>
              <a:rPr lang="en-US" dirty="0"/>
              <a:t>Type B &amp; Type C for general and replacement (x-rays, extractions,</a:t>
            </a:r>
          </a:p>
          <a:p>
            <a:pPr defTabSz="463550"/>
            <a:r>
              <a:rPr lang="en-US" dirty="0"/>
              <a:t>							filling restorations, etc.)</a:t>
            </a:r>
          </a:p>
          <a:p>
            <a:pPr marL="3205163" indent="-285750" defTabSz="463550">
              <a:buFont typeface="Courier New" panose="02070309020205020404" pitchFamily="49" charset="0"/>
              <a:buChar char="o"/>
            </a:pPr>
            <a:r>
              <a:rPr lang="en-US" dirty="0"/>
              <a:t>	Type D for orthodontia</a:t>
            </a:r>
          </a:p>
          <a:p>
            <a:pPr marL="3205163" indent="-285750" defTabSz="463550">
              <a:buFont typeface="Courier New" panose="02070309020205020404" pitchFamily="49" charset="0"/>
              <a:buChar char="o"/>
            </a:pPr>
            <a:r>
              <a:rPr lang="en-US" dirty="0"/>
              <a:t>	Type E for implants</a:t>
            </a:r>
          </a:p>
          <a:p>
            <a:endParaRPr lang="en-US" b="1" dirty="0"/>
          </a:p>
          <a:p>
            <a:r>
              <a:rPr lang="en-US" b="1" dirty="0"/>
              <a:t>Annual Deductible</a:t>
            </a:r>
            <a:r>
              <a:rPr lang="en-US" dirty="0"/>
              <a:t>:  Before the Plan pays certain benefits, you must first meet the $50 annual deductible.  The deductible applies to Type B, Type C, and Type E Services. </a:t>
            </a:r>
          </a:p>
          <a:p>
            <a:endParaRPr lang="en-US" dirty="0"/>
          </a:p>
          <a:p>
            <a:r>
              <a:rPr lang="en-US" b="1" dirty="0"/>
              <a:t>Annual Maximum:  </a:t>
            </a:r>
            <a:r>
              <a:rPr lang="en-US" dirty="0"/>
              <a:t>An annual maximum of $2,500 per person per calendar year is applicable to Type A, Type B, and Type C Services.  Dependent children up to age 18 do not have a maximum.</a:t>
            </a:r>
          </a:p>
          <a:p>
            <a:pPr defTabSz="463550"/>
            <a:endParaRPr lang="en-US" dirty="0"/>
          </a:p>
          <a:p>
            <a:r>
              <a:rPr lang="en-US" b="1" dirty="0"/>
              <a:t>Lifetime Maximum:  </a:t>
            </a:r>
            <a:r>
              <a:rPr lang="en-US" dirty="0"/>
              <a:t>Type D (orthodontia) has a $2,000 lifetime maximum benefit, per person</a:t>
            </a:r>
          </a:p>
          <a:p>
            <a:r>
              <a:rPr lang="en-US" dirty="0"/>
              <a:t>		      Type E (implants) has a $3,500 lifetime maximum benefit, per person	</a:t>
            </a:r>
          </a:p>
          <a:p>
            <a:pPr defTabSz="463550"/>
            <a:r>
              <a:rPr lang="en-US" dirty="0"/>
              <a:t>			</a:t>
            </a:r>
          </a:p>
          <a:p>
            <a:endParaRPr lang="en-US" dirty="0"/>
          </a:p>
          <a:p>
            <a:endParaRPr lang="en-US" dirty="0"/>
          </a:p>
          <a:p>
            <a:endParaRPr lang="en-US" dirty="0"/>
          </a:p>
          <a:p>
            <a:r>
              <a:rPr lang="en-US" dirty="0"/>
              <a:t>	</a:t>
            </a:r>
          </a:p>
          <a:p>
            <a:pPr defTabSz="285750"/>
            <a:endParaRPr lang="en-US" dirty="0"/>
          </a:p>
          <a:p>
            <a:endParaRPr lang="en-US" dirty="0"/>
          </a:p>
        </p:txBody>
      </p:sp>
      <p:sp>
        <p:nvSpPr>
          <p:cNvPr id="5" name="TextBox 4">
            <a:extLst>
              <a:ext uri="{FF2B5EF4-FFF2-40B4-BE49-F238E27FC236}">
                <a16:creationId xmlns:a16="http://schemas.microsoft.com/office/drawing/2014/main" id="{E3B1A060-DC37-8A4B-C352-CF8CB942BF04}"/>
              </a:ext>
            </a:extLst>
          </p:cNvPr>
          <p:cNvSpPr txBox="1"/>
          <p:nvPr/>
        </p:nvSpPr>
        <p:spPr>
          <a:xfrm>
            <a:off x="1293351" y="6233540"/>
            <a:ext cx="5120121" cy="461665"/>
          </a:xfrm>
          <a:prstGeom prst="rect">
            <a:avLst/>
          </a:prstGeom>
          <a:noFill/>
        </p:spPr>
        <p:txBody>
          <a:bodyPr wrap="square" rtlCol="0">
            <a:spAutoFit/>
          </a:bodyPr>
          <a:lstStyle/>
          <a:p>
            <a:r>
              <a:rPr lang="en-US" sz="1200" i="1" dirty="0"/>
              <a:t>Ask your provider to submit a pre-treatment dental plan to the Fund Office to determine the level of benefits the Fund will provide.</a:t>
            </a:r>
          </a:p>
        </p:txBody>
      </p:sp>
      <p:sp>
        <p:nvSpPr>
          <p:cNvPr id="7" name="Slide Number Placeholder 6">
            <a:extLst>
              <a:ext uri="{FF2B5EF4-FFF2-40B4-BE49-F238E27FC236}">
                <a16:creationId xmlns:a16="http://schemas.microsoft.com/office/drawing/2014/main" id="{9AA303AA-5319-68FE-C5B4-C362431639E8}"/>
              </a:ext>
            </a:extLst>
          </p:cNvPr>
          <p:cNvSpPr>
            <a:spLocks noGrp="1"/>
          </p:cNvSpPr>
          <p:nvPr>
            <p:ph type="sldNum" sz="quarter" idx="12"/>
          </p:nvPr>
        </p:nvSpPr>
        <p:spPr/>
        <p:txBody>
          <a:bodyPr/>
          <a:lstStyle/>
          <a:p>
            <a:fld id="{543D6CC3-2EED-45CB-96E6-59A4F6524697}" type="slidenum">
              <a:rPr lang="en-US" smtClean="0"/>
              <a:t>28</a:t>
            </a:fld>
            <a:endParaRPr lang="en-US"/>
          </a:p>
        </p:txBody>
      </p:sp>
    </p:spTree>
    <p:extLst>
      <p:ext uri="{BB962C8B-B14F-4D97-AF65-F5344CB8AC3E}">
        <p14:creationId xmlns:p14="http://schemas.microsoft.com/office/powerpoint/2010/main" val="2358887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02225-7615-9E35-3F69-D40BD4E3FA84}"/>
              </a:ext>
            </a:extLst>
          </p:cNvPr>
          <p:cNvSpPr/>
          <p:nvPr/>
        </p:nvSpPr>
        <p:spPr>
          <a:xfrm>
            <a:off x="0" y="325926"/>
            <a:ext cx="12192000" cy="194192"/>
          </a:xfrm>
          <a:prstGeom prst="rect">
            <a:avLst/>
          </a:prstGeom>
          <a:solidFill>
            <a:srgbClr val="B32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and white fox logo&#10;&#10;Description automatically generated">
            <a:extLst>
              <a:ext uri="{FF2B5EF4-FFF2-40B4-BE49-F238E27FC236}">
                <a16:creationId xmlns:a16="http://schemas.microsoft.com/office/drawing/2014/main" id="{79335CFF-8768-3AFE-D317-4EFB18232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192" y="5809488"/>
            <a:ext cx="792480" cy="1048512"/>
          </a:xfrm>
          <a:prstGeom prst="rect">
            <a:avLst/>
          </a:prstGeom>
        </p:spPr>
      </p:pic>
      <p:sp>
        <p:nvSpPr>
          <p:cNvPr id="3" name="TextBox 2">
            <a:extLst>
              <a:ext uri="{FF2B5EF4-FFF2-40B4-BE49-F238E27FC236}">
                <a16:creationId xmlns:a16="http://schemas.microsoft.com/office/drawing/2014/main" id="{A945D9E0-A226-68CE-C32B-A3211127876C}"/>
              </a:ext>
            </a:extLst>
          </p:cNvPr>
          <p:cNvSpPr txBox="1"/>
          <p:nvPr/>
        </p:nvSpPr>
        <p:spPr>
          <a:xfrm>
            <a:off x="0" y="964734"/>
            <a:ext cx="5587068" cy="461665"/>
          </a:xfrm>
          <a:prstGeom prst="rect">
            <a:avLst/>
          </a:prstGeom>
          <a:noFill/>
        </p:spPr>
        <p:txBody>
          <a:bodyPr wrap="square" rtlCol="0">
            <a:spAutoFit/>
          </a:bodyPr>
          <a:lstStyle/>
          <a:p>
            <a:r>
              <a:rPr lang="en-US" sz="2400" b="1" dirty="0"/>
              <a:t>Prescription drug benefits</a:t>
            </a:r>
          </a:p>
        </p:txBody>
      </p:sp>
      <p:sp>
        <p:nvSpPr>
          <p:cNvPr id="4" name="TextBox 3">
            <a:extLst>
              <a:ext uri="{FF2B5EF4-FFF2-40B4-BE49-F238E27FC236}">
                <a16:creationId xmlns:a16="http://schemas.microsoft.com/office/drawing/2014/main" id="{EF4A6354-C890-4D93-F876-6173C460863E}"/>
              </a:ext>
            </a:extLst>
          </p:cNvPr>
          <p:cNvSpPr txBox="1"/>
          <p:nvPr/>
        </p:nvSpPr>
        <p:spPr>
          <a:xfrm>
            <a:off x="1400228" y="1869534"/>
            <a:ext cx="5728541" cy="5632311"/>
          </a:xfrm>
          <a:prstGeom prst="rect">
            <a:avLst/>
          </a:prstGeom>
          <a:noFill/>
        </p:spPr>
        <p:txBody>
          <a:bodyPr wrap="square" rtlCol="0">
            <a:spAutoFit/>
          </a:bodyPr>
          <a:lstStyle/>
          <a:p>
            <a:pPr marL="285750" indent="-285750">
              <a:buFont typeface="Arial" panose="020B0604020202020204" pitchFamily="34" charset="0"/>
              <a:buChar char="•"/>
            </a:pPr>
            <a:r>
              <a:rPr lang="en-US" b="1" dirty="0"/>
              <a:t>Up to 30-day supply:</a:t>
            </a:r>
          </a:p>
          <a:p>
            <a:r>
              <a:rPr lang="en-US" dirty="0"/>
              <a:t>fill at your local retail pharmacy location</a:t>
            </a:r>
          </a:p>
          <a:p>
            <a:r>
              <a:rPr lang="en-US" dirty="0"/>
              <a:t>	</a:t>
            </a:r>
          </a:p>
          <a:p>
            <a:r>
              <a:rPr lang="en-US" dirty="0"/>
              <a:t>	</a:t>
            </a:r>
            <a:r>
              <a:rPr lang="en-US" b="1" dirty="0"/>
              <a:t>$8 copay for generic</a:t>
            </a:r>
          </a:p>
          <a:p>
            <a:r>
              <a:rPr lang="en-US" b="1" dirty="0"/>
              <a:t>	$15 copay for name brand</a:t>
            </a:r>
          </a:p>
          <a:p>
            <a:endParaRPr lang="en-US" b="1" dirty="0"/>
          </a:p>
          <a:p>
            <a:pPr marL="285750" indent="-285750">
              <a:buFont typeface="Arial" panose="020B0604020202020204" pitchFamily="34" charset="0"/>
              <a:buChar char="•"/>
            </a:pPr>
            <a:r>
              <a:rPr lang="en-US" b="1" dirty="0"/>
              <a:t>Up to 90-day supply:</a:t>
            </a:r>
          </a:p>
          <a:p>
            <a:r>
              <a:rPr lang="en-US" b="1" dirty="0"/>
              <a:t>      </a:t>
            </a:r>
            <a:r>
              <a:rPr lang="en-US" sz="1600" dirty="0"/>
              <a:t>(mandatory for maintenance medications)</a:t>
            </a:r>
            <a:endParaRPr lang="en-US" sz="1600" b="1" dirty="0"/>
          </a:p>
          <a:p>
            <a:r>
              <a:rPr lang="en-US" dirty="0"/>
              <a:t>fill at your local participating CVS, Costco,</a:t>
            </a:r>
          </a:p>
          <a:p>
            <a:r>
              <a:rPr lang="en-US" dirty="0"/>
              <a:t>or Kroeger retail locations, or by mail, after two retail pharmacy fills (one original and one refill)</a:t>
            </a:r>
          </a:p>
          <a:p>
            <a:r>
              <a:rPr lang="en-US" dirty="0"/>
              <a:t>   </a:t>
            </a:r>
            <a:endParaRPr lang="en-US" b="1" dirty="0"/>
          </a:p>
          <a:p>
            <a:r>
              <a:rPr lang="en-US" b="1" dirty="0"/>
              <a:t>	$15 copay for generic</a:t>
            </a:r>
          </a:p>
          <a:p>
            <a:r>
              <a:rPr lang="en-US" b="1" dirty="0"/>
              <a:t>	$30 copay for name brand</a:t>
            </a:r>
          </a:p>
          <a:p>
            <a:endParaRPr lang="en-US" b="1" dirty="0"/>
          </a:p>
          <a:p>
            <a:pPr marL="285750" indent="-285750">
              <a:buFont typeface="Arial" panose="020B0604020202020204" pitchFamily="34" charset="0"/>
              <a:buChar char="•"/>
            </a:pPr>
            <a:r>
              <a:rPr lang="en-US" b="1" dirty="0"/>
              <a:t>Annual Out-of-Pocket Maximum:  </a:t>
            </a:r>
            <a:r>
              <a:rPr lang="en-US" dirty="0"/>
              <a:t>$3,000 per person</a:t>
            </a:r>
          </a:p>
          <a:p>
            <a:endParaRPr lang="en-US" b="1" dirty="0"/>
          </a:p>
          <a:p>
            <a:pPr defTabSz="285750"/>
            <a:r>
              <a:rPr lang="en-US" dirty="0"/>
              <a:t>	</a:t>
            </a:r>
          </a:p>
          <a:p>
            <a:pPr defTabSz="285750"/>
            <a:endParaRPr lang="en-US" dirty="0"/>
          </a:p>
          <a:p>
            <a:endParaRPr lang="en-US" dirty="0"/>
          </a:p>
        </p:txBody>
      </p:sp>
      <p:pic>
        <p:nvPicPr>
          <p:cNvPr id="8" name="Picture 7">
            <a:extLst>
              <a:ext uri="{FF2B5EF4-FFF2-40B4-BE49-F238E27FC236}">
                <a16:creationId xmlns:a16="http://schemas.microsoft.com/office/drawing/2014/main" id="{ED77E738-D124-370D-D80D-C72DCA0AB883}"/>
              </a:ext>
            </a:extLst>
          </p:cNvPr>
          <p:cNvPicPr>
            <a:picLocks noChangeAspect="1"/>
          </p:cNvPicPr>
          <p:nvPr/>
        </p:nvPicPr>
        <p:blipFill>
          <a:blip r:embed="rId3"/>
          <a:stretch>
            <a:fillRect/>
          </a:stretch>
        </p:blipFill>
        <p:spPr>
          <a:xfrm>
            <a:off x="7501926" y="2616121"/>
            <a:ext cx="3743325" cy="1981200"/>
          </a:xfrm>
          <a:prstGeom prst="rect">
            <a:avLst/>
          </a:prstGeom>
        </p:spPr>
      </p:pic>
      <p:sp>
        <p:nvSpPr>
          <p:cNvPr id="9" name="TextBox 8">
            <a:extLst>
              <a:ext uri="{FF2B5EF4-FFF2-40B4-BE49-F238E27FC236}">
                <a16:creationId xmlns:a16="http://schemas.microsoft.com/office/drawing/2014/main" id="{FCBBB3E2-3C9D-16D2-38BA-7FF698B016CE}"/>
              </a:ext>
            </a:extLst>
          </p:cNvPr>
          <p:cNvSpPr txBox="1"/>
          <p:nvPr/>
        </p:nvSpPr>
        <p:spPr>
          <a:xfrm>
            <a:off x="7639235" y="4508950"/>
            <a:ext cx="3468706" cy="923330"/>
          </a:xfrm>
          <a:prstGeom prst="rect">
            <a:avLst/>
          </a:prstGeom>
          <a:noFill/>
        </p:spPr>
        <p:txBody>
          <a:bodyPr wrap="none" rtlCol="0">
            <a:spAutoFit/>
          </a:bodyPr>
          <a:lstStyle/>
          <a:p>
            <a:pPr algn="ctr"/>
            <a:r>
              <a:rPr lang="en-US" b="1" dirty="0"/>
              <a:t>Present your identification card</a:t>
            </a:r>
          </a:p>
          <a:p>
            <a:pPr algn="ctr"/>
            <a:r>
              <a:rPr lang="en-US" b="1" dirty="0"/>
              <a:t> at the pharmacy</a:t>
            </a:r>
          </a:p>
          <a:p>
            <a:endParaRPr lang="en-US" dirty="0"/>
          </a:p>
        </p:txBody>
      </p:sp>
      <p:sp>
        <p:nvSpPr>
          <p:cNvPr id="7" name="Rectangle: Rounded Corners 6">
            <a:extLst>
              <a:ext uri="{FF2B5EF4-FFF2-40B4-BE49-F238E27FC236}">
                <a16:creationId xmlns:a16="http://schemas.microsoft.com/office/drawing/2014/main" id="{4425DF53-4360-7487-E627-6391020C467A}"/>
              </a:ext>
            </a:extLst>
          </p:cNvPr>
          <p:cNvSpPr/>
          <p:nvPr/>
        </p:nvSpPr>
        <p:spPr>
          <a:xfrm>
            <a:off x="7410994" y="2616121"/>
            <a:ext cx="3834257" cy="187750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127689F9-D895-826F-7519-E0D4C5F472EB}"/>
              </a:ext>
            </a:extLst>
          </p:cNvPr>
          <p:cNvSpPr>
            <a:spLocks noGrp="1"/>
          </p:cNvSpPr>
          <p:nvPr>
            <p:ph type="sldNum" sz="quarter" idx="12"/>
          </p:nvPr>
        </p:nvSpPr>
        <p:spPr/>
        <p:txBody>
          <a:bodyPr/>
          <a:lstStyle/>
          <a:p>
            <a:fld id="{543D6CC3-2EED-45CB-96E6-59A4F6524697}" type="slidenum">
              <a:rPr lang="en-US" smtClean="0"/>
              <a:t>29</a:t>
            </a:fld>
            <a:endParaRPr lang="en-US"/>
          </a:p>
        </p:txBody>
      </p:sp>
    </p:spTree>
    <p:extLst>
      <p:ext uri="{BB962C8B-B14F-4D97-AF65-F5344CB8AC3E}">
        <p14:creationId xmlns:p14="http://schemas.microsoft.com/office/powerpoint/2010/main" val="2017233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02225-7615-9E35-3F69-D40BD4E3FA84}"/>
              </a:ext>
            </a:extLst>
          </p:cNvPr>
          <p:cNvSpPr/>
          <p:nvPr/>
        </p:nvSpPr>
        <p:spPr>
          <a:xfrm>
            <a:off x="0" y="325926"/>
            <a:ext cx="12192000" cy="194192"/>
          </a:xfrm>
          <a:prstGeom prst="rect">
            <a:avLst/>
          </a:prstGeom>
          <a:solidFill>
            <a:srgbClr val="B32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and white fox logo&#10;&#10;Description automatically generated">
            <a:extLst>
              <a:ext uri="{FF2B5EF4-FFF2-40B4-BE49-F238E27FC236}">
                <a16:creationId xmlns:a16="http://schemas.microsoft.com/office/drawing/2014/main" id="{79335CFF-8768-3AFE-D317-4EFB18232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192" y="5809488"/>
            <a:ext cx="792480" cy="1048512"/>
          </a:xfrm>
          <a:prstGeom prst="rect">
            <a:avLst/>
          </a:prstGeom>
        </p:spPr>
      </p:pic>
      <p:sp>
        <p:nvSpPr>
          <p:cNvPr id="3" name="TextBox 2">
            <a:extLst>
              <a:ext uri="{FF2B5EF4-FFF2-40B4-BE49-F238E27FC236}">
                <a16:creationId xmlns:a16="http://schemas.microsoft.com/office/drawing/2014/main" id="{A945D9E0-A226-68CE-C32B-A3211127876C}"/>
              </a:ext>
            </a:extLst>
          </p:cNvPr>
          <p:cNvSpPr txBox="1"/>
          <p:nvPr/>
        </p:nvSpPr>
        <p:spPr>
          <a:xfrm>
            <a:off x="-1" y="964734"/>
            <a:ext cx="6298163" cy="461665"/>
          </a:xfrm>
          <a:prstGeom prst="rect">
            <a:avLst/>
          </a:prstGeom>
          <a:noFill/>
        </p:spPr>
        <p:txBody>
          <a:bodyPr wrap="square" rtlCol="0">
            <a:spAutoFit/>
          </a:bodyPr>
          <a:lstStyle/>
          <a:p>
            <a:r>
              <a:rPr lang="en-US" sz="2400" b="1" dirty="0"/>
              <a:t>New apprentice training</a:t>
            </a:r>
          </a:p>
        </p:txBody>
      </p:sp>
      <p:sp>
        <p:nvSpPr>
          <p:cNvPr id="8" name="TextBox 7">
            <a:extLst>
              <a:ext uri="{FF2B5EF4-FFF2-40B4-BE49-F238E27FC236}">
                <a16:creationId xmlns:a16="http://schemas.microsoft.com/office/drawing/2014/main" id="{246B8E14-AEF0-E907-B1A7-8AE3187C6EA8}"/>
              </a:ext>
            </a:extLst>
          </p:cNvPr>
          <p:cNvSpPr txBox="1"/>
          <p:nvPr/>
        </p:nvSpPr>
        <p:spPr>
          <a:xfrm>
            <a:off x="280352" y="1963322"/>
            <a:ext cx="2805343" cy="369332"/>
          </a:xfrm>
          <a:prstGeom prst="rect">
            <a:avLst/>
          </a:prstGeom>
          <a:noFill/>
        </p:spPr>
        <p:txBody>
          <a:bodyPr wrap="square" rtlCol="0">
            <a:spAutoFit/>
          </a:bodyPr>
          <a:lstStyle/>
          <a:p>
            <a:r>
              <a:rPr lang="en-US" b="1" dirty="0"/>
              <a:t>Today’s Goals:</a:t>
            </a:r>
          </a:p>
        </p:txBody>
      </p:sp>
      <p:sp>
        <p:nvSpPr>
          <p:cNvPr id="10" name="TextBox 9">
            <a:extLst>
              <a:ext uri="{FF2B5EF4-FFF2-40B4-BE49-F238E27FC236}">
                <a16:creationId xmlns:a16="http://schemas.microsoft.com/office/drawing/2014/main" id="{65CAF523-3647-610D-79DC-BDCADDA0C98A}"/>
              </a:ext>
            </a:extLst>
          </p:cNvPr>
          <p:cNvSpPr txBox="1"/>
          <p:nvPr/>
        </p:nvSpPr>
        <p:spPr>
          <a:xfrm>
            <a:off x="280352" y="2817187"/>
            <a:ext cx="8330248" cy="2862322"/>
          </a:xfrm>
          <a:prstGeom prst="rect">
            <a:avLst/>
          </a:prstGeom>
          <a:noFill/>
        </p:spPr>
        <p:txBody>
          <a:bodyPr wrap="square" rtlCol="0">
            <a:spAutoFit/>
          </a:bodyPr>
          <a:lstStyle/>
          <a:p>
            <a:pPr marL="285750" indent="-285750">
              <a:buFont typeface="Arial" panose="020B0604020202020204" pitchFamily="34" charset="0"/>
              <a:buChar char="•"/>
            </a:pPr>
            <a:r>
              <a:rPr lang="en-US" b="1" dirty="0"/>
              <a:t>Complete your enrollment in the Fox Valley Laborers Health &amp; Welfare Fund and the Fox Valley and Vicinity Laborers Pension Fund</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Register you for our online Participant Dashboard</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Complete a Transfer Request form</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Provide you with Fund Office contact information</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Provide you with an overview of the benefits a laborer earns </a:t>
            </a:r>
          </a:p>
        </p:txBody>
      </p:sp>
      <p:sp>
        <p:nvSpPr>
          <p:cNvPr id="4" name="Slide Number Placeholder 3">
            <a:extLst>
              <a:ext uri="{FF2B5EF4-FFF2-40B4-BE49-F238E27FC236}">
                <a16:creationId xmlns:a16="http://schemas.microsoft.com/office/drawing/2014/main" id="{35951F43-ED1B-7550-F2BC-8525C18A6A9D}"/>
              </a:ext>
            </a:extLst>
          </p:cNvPr>
          <p:cNvSpPr>
            <a:spLocks noGrp="1"/>
          </p:cNvSpPr>
          <p:nvPr>
            <p:ph type="sldNum" sz="quarter" idx="12"/>
          </p:nvPr>
        </p:nvSpPr>
        <p:spPr/>
        <p:txBody>
          <a:bodyPr/>
          <a:lstStyle/>
          <a:p>
            <a:fld id="{543D6CC3-2EED-45CB-96E6-59A4F6524697}" type="slidenum">
              <a:rPr lang="en-US" smtClean="0"/>
              <a:t>3</a:t>
            </a:fld>
            <a:endParaRPr lang="en-US"/>
          </a:p>
        </p:txBody>
      </p:sp>
    </p:spTree>
    <p:extLst>
      <p:ext uri="{BB962C8B-B14F-4D97-AF65-F5344CB8AC3E}">
        <p14:creationId xmlns:p14="http://schemas.microsoft.com/office/powerpoint/2010/main" val="1537566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02225-7615-9E35-3F69-D40BD4E3FA84}"/>
              </a:ext>
            </a:extLst>
          </p:cNvPr>
          <p:cNvSpPr/>
          <p:nvPr/>
        </p:nvSpPr>
        <p:spPr>
          <a:xfrm>
            <a:off x="0" y="325926"/>
            <a:ext cx="12192000" cy="194192"/>
          </a:xfrm>
          <a:prstGeom prst="rect">
            <a:avLst/>
          </a:prstGeom>
          <a:solidFill>
            <a:srgbClr val="B32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and white fox logo&#10;&#10;Description automatically generated">
            <a:extLst>
              <a:ext uri="{FF2B5EF4-FFF2-40B4-BE49-F238E27FC236}">
                <a16:creationId xmlns:a16="http://schemas.microsoft.com/office/drawing/2014/main" id="{79335CFF-8768-3AFE-D317-4EFB18232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192" y="5809488"/>
            <a:ext cx="792480" cy="1048512"/>
          </a:xfrm>
          <a:prstGeom prst="rect">
            <a:avLst/>
          </a:prstGeom>
        </p:spPr>
      </p:pic>
      <p:sp>
        <p:nvSpPr>
          <p:cNvPr id="3" name="TextBox 2">
            <a:extLst>
              <a:ext uri="{FF2B5EF4-FFF2-40B4-BE49-F238E27FC236}">
                <a16:creationId xmlns:a16="http://schemas.microsoft.com/office/drawing/2014/main" id="{A945D9E0-A226-68CE-C32B-A3211127876C}"/>
              </a:ext>
            </a:extLst>
          </p:cNvPr>
          <p:cNvSpPr txBox="1"/>
          <p:nvPr/>
        </p:nvSpPr>
        <p:spPr>
          <a:xfrm>
            <a:off x="0" y="964734"/>
            <a:ext cx="5587068" cy="461665"/>
          </a:xfrm>
          <a:prstGeom prst="rect">
            <a:avLst/>
          </a:prstGeom>
          <a:noFill/>
        </p:spPr>
        <p:txBody>
          <a:bodyPr wrap="square" rtlCol="0">
            <a:spAutoFit/>
          </a:bodyPr>
          <a:lstStyle/>
          <a:p>
            <a:r>
              <a:rPr lang="en-US" sz="2400" b="1" dirty="0"/>
              <a:t>Blood pressure monitoring benefits</a:t>
            </a:r>
          </a:p>
        </p:txBody>
      </p:sp>
      <p:sp>
        <p:nvSpPr>
          <p:cNvPr id="4" name="TextBox 3">
            <a:extLst>
              <a:ext uri="{FF2B5EF4-FFF2-40B4-BE49-F238E27FC236}">
                <a16:creationId xmlns:a16="http://schemas.microsoft.com/office/drawing/2014/main" id="{EF4A6354-C890-4D93-F876-6173C460863E}"/>
              </a:ext>
            </a:extLst>
          </p:cNvPr>
          <p:cNvSpPr txBox="1"/>
          <p:nvPr/>
        </p:nvSpPr>
        <p:spPr>
          <a:xfrm>
            <a:off x="1293351" y="1691404"/>
            <a:ext cx="6335358" cy="4093428"/>
          </a:xfrm>
          <a:prstGeom prst="rect">
            <a:avLst/>
          </a:prstGeom>
          <a:noFill/>
        </p:spPr>
        <p:txBody>
          <a:bodyPr wrap="square" rtlCol="0">
            <a:spAutoFit/>
          </a:bodyPr>
          <a:lstStyle/>
          <a:p>
            <a:r>
              <a:rPr lang="en-US" b="1" dirty="0">
                <a:solidFill>
                  <a:srgbClr val="FF0000"/>
                </a:solidFill>
              </a:rPr>
              <a:t>We partnered with Hello Heart because your heart matters.</a:t>
            </a:r>
            <a:endParaRPr lang="en-US" dirty="0">
              <a:solidFill>
                <a:srgbClr val="FF0000"/>
              </a:solidFill>
            </a:endParaRPr>
          </a:p>
          <a:p>
            <a:endParaRPr lang="en-US" b="1" dirty="0">
              <a:solidFill>
                <a:srgbClr val="FF0000"/>
              </a:solidFill>
            </a:endParaRPr>
          </a:p>
          <a:p>
            <a:r>
              <a:rPr lang="en-US" b="1" dirty="0">
                <a:solidFill>
                  <a:srgbClr val="FF0000"/>
                </a:solidFill>
              </a:rPr>
              <a:t>	</a:t>
            </a:r>
            <a:r>
              <a:rPr lang="en-US" dirty="0"/>
              <a:t>Take control of your heart health!</a:t>
            </a:r>
          </a:p>
          <a:p>
            <a:endParaRPr lang="en-US" dirty="0">
              <a:solidFill>
                <a:srgbClr val="FF0000"/>
              </a:solidFill>
            </a:endParaRPr>
          </a:p>
          <a:p>
            <a:pPr marL="1201738" indent="-285750">
              <a:buFont typeface="Arial" panose="020B0604020202020204" pitchFamily="34" charset="0"/>
              <a:buChar char="•"/>
            </a:pPr>
            <a:r>
              <a:rPr lang="en-US" sz="1600" dirty="0"/>
              <a:t>Get a free Hello Heart monitor</a:t>
            </a:r>
          </a:p>
          <a:p>
            <a:pPr marL="1201738" indent="-285750">
              <a:buFont typeface="Arial" panose="020B0604020202020204" pitchFamily="34" charset="0"/>
              <a:buChar char="•"/>
            </a:pPr>
            <a:r>
              <a:rPr lang="en-US" sz="1600" dirty="0"/>
              <a:t>Track your blood pressure at home</a:t>
            </a:r>
          </a:p>
          <a:p>
            <a:pPr marL="1201738" indent="-285750">
              <a:buFont typeface="Arial" panose="020B0604020202020204" pitchFamily="34" charset="0"/>
              <a:buChar char="•"/>
            </a:pPr>
            <a:r>
              <a:rPr lang="en-US" sz="1600" dirty="0"/>
              <a:t>Get medication reminders and see how small changes can have a big impact on your heart</a:t>
            </a:r>
          </a:p>
          <a:p>
            <a:pPr marL="1201738" indent="-285750">
              <a:buFont typeface="Arial" panose="020B0604020202020204" pitchFamily="34" charset="0"/>
              <a:buChar char="•"/>
            </a:pPr>
            <a:r>
              <a:rPr lang="en-US" sz="1600" dirty="0"/>
              <a:t>Receive tips and real-time feedback unique to you</a:t>
            </a:r>
          </a:p>
          <a:p>
            <a:endParaRPr lang="en-US" dirty="0">
              <a:solidFill>
                <a:srgbClr val="FF0000"/>
              </a:solidFill>
            </a:endParaRPr>
          </a:p>
          <a:p>
            <a:endParaRPr lang="en-US" dirty="0">
              <a:solidFill>
                <a:srgbClr val="FF0000"/>
              </a:solidFill>
            </a:endParaRPr>
          </a:p>
          <a:p>
            <a:endParaRPr lang="en-US" dirty="0"/>
          </a:p>
          <a:p>
            <a:r>
              <a:rPr lang="en-US" dirty="0"/>
              <a:t>	</a:t>
            </a:r>
          </a:p>
          <a:p>
            <a:pPr defTabSz="285750"/>
            <a:endParaRPr lang="en-US" dirty="0"/>
          </a:p>
          <a:p>
            <a:endParaRPr lang="en-US" dirty="0"/>
          </a:p>
        </p:txBody>
      </p:sp>
      <p:pic>
        <p:nvPicPr>
          <p:cNvPr id="7" name="Picture 6">
            <a:extLst>
              <a:ext uri="{FF2B5EF4-FFF2-40B4-BE49-F238E27FC236}">
                <a16:creationId xmlns:a16="http://schemas.microsoft.com/office/drawing/2014/main" id="{3E0B47BE-1D42-D99B-01D9-47CFFBEB9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1388" y="2614938"/>
            <a:ext cx="2143125" cy="10953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786BACE-2BEA-314F-44F2-8C5F93F109D5}"/>
              </a:ext>
            </a:extLst>
          </p:cNvPr>
          <p:cNvSpPr txBox="1"/>
          <p:nvPr/>
        </p:nvSpPr>
        <p:spPr>
          <a:xfrm>
            <a:off x="2917371" y="4929051"/>
            <a:ext cx="5077098" cy="646331"/>
          </a:xfrm>
          <a:prstGeom prst="rect">
            <a:avLst/>
          </a:prstGeom>
          <a:noFill/>
        </p:spPr>
        <p:txBody>
          <a:bodyPr wrap="square" rtlCol="0">
            <a:spAutoFit/>
          </a:bodyPr>
          <a:lstStyle/>
          <a:p>
            <a:r>
              <a:rPr lang="en-US" i="1" dirty="0"/>
              <a:t>Blood pressure, cholesterol, and menopause play a part in your heart health.  Sign up today!</a:t>
            </a:r>
          </a:p>
        </p:txBody>
      </p:sp>
      <p:sp>
        <p:nvSpPr>
          <p:cNvPr id="5" name="Slide Number Placeholder 4">
            <a:extLst>
              <a:ext uri="{FF2B5EF4-FFF2-40B4-BE49-F238E27FC236}">
                <a16:creationId xmlns:a16="http://schemas.microsoft.com/office/drawing/2014/main" id="{58FB75DA-76C4-66D4-ABCC-5B1A5A9918F7}"/>
              </a:ext>
            </a:extLst>
          </p:cNvPr>
          <p:cNvSpPr>
            <a:spLocks noGrp="1"/>
          </p:cNvSpPr>
          <p:nvPr>
            <p:ph type="sldNum" sz="quarter" idx="12"/>
          </p:nvPr>
        </p:nvSpPr>
        <p:spPr/>
        <p:txBody>
          <a:bodyPr/>
          <a:lstStyle/>
          <a:p>
            <a:fld id="{543D6CC3-2EED-45CB-96E6-59A4F6524697}" type="slidenum">
              <a:rPr lang="en-US" smtClean="0"/>
              <a:t>30</a:t>
            </a:fld>
            <a:endParaRPr lang="en-US"/>
          </a:p>
        </p:txBody>
      </p:sp>
    </p:spTree>
    <p:extLst>
      <p:ext uri="{BB962C8B-B14F-4D97-AF65-F5344CB8AC3E}">
        <p14:creationId xmlns:p14="http://schemas.microsoft.com/office/powerpoint/2010/main" val="1704551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02225-7615-9E35-3F69-D40BD4E3FA84}"/>
              </a:ext>
            </a:extLst>
          </p:cNvPr>
          <p:cNvSpPr/>
          <p:nvPr/>
        </p:nvSpPr>
        <p:spPr>
          <a:xfrm>
            <a:off x="0" y="325926"/>
            <a:ext cx="12192000" cy="194192"/>
          </a:xfrm>
          <a:prstGeom prst="rect">
            <a:avLst/>
          </a:prstGeom>
          <a:solidFill>
            <a:srgbClr val="B32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and white fox logo&#10;&#10;Description automatically generated">
            <a:extLst>
              <a:ext uri="{FF2B5EF4-FFF2-40B4-BE49-F238E27FC236}">
                <a16:creationId xmlns:a16="http://schemas.microsoft.com/office/drawing/2014/main" id="{79335CFF-8768-3AFE-D317-4EFB18232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192" y="5809488"/>
            <a:ext cx="792480" cy="1048512"/>
          </a:xfrm>
          <a:prstGeom prst="rect">
            <a:avLst/>
          </a:prstGeom>
        </p:spPr>
      </p:pic>
      <p:sp>
        <p:nvSpPr>
          <p:cNvPr id="3" name="TextBox 2">
            <a:extLst>
              <a:ext uri="{FF2B5EF4-FFF2-40B4-BE49-F238E27FC236}">
                <a16:creationId xmlns:a16="http://schemas.microsoft.com/office/drawing/2014/main" id="{A945D9E0-A226-68CE-C32B-A3211127876C}"/>
              </a:ext>
            </a:extLst>
          </p:cNvPr>
          <p:cNvSpPr txBox="1"/>
          <p:nvPr/>
        </p:nvSpPr>
        <p:spPr>
          <a:xfrm>
            <a:off x="0" y="964734"/>
            <a:ext cx="5587068" cy="461665"/>
          </a:xfrm>
          <a:prstGeom prst="rect">
            <a:avLst/>
          </a:prstGeom>
          <a:noFill/>
        </p:spPr>
        <p:txBody>
          <a:bodyPr wrap="square" rtlCol="0">
            <a:spAutoFit/>
          </a:bodyPr>
          <a:lstStyle/>
          <a:p>
            <a:r>
              <a:rPr lang="en-US" sz="2400" b="1" dirty="0"/>
              <a:t>Vision benefits</a:t>
            </a:r>
          </a:p>
        </p:txBody>
      </p:sp>
      <p:sp>
        <p:nvSpPr>
          <p:cNvPr id="4" name="TextBox 3">
            <a:extLst>
              <a:ext uri="{FF2B5EF4-FFF2-40B4-BE49-F238E27FC236}">
                <a16:creationId xmlns:a16="http://schemas.microsoft.com/office/drawing/2014/main" id="{EF4A6354-C890-4D93-F876-6173C460863E}"/>
              </a:ext>
            </a:extLst>
          </p:cNvPr>
          <p:cNvSpPr txBox="1"/>
          <p:nvPr/>
        </p:nvSpPr>
        <p:spPr>
          <a:xfrm>
            <a:off x="948091" y="1810535"/>
            <a:ext cx="8235097" cy="2585323"/>
          </a:xfrm>
          <a:prstGeom prst="rect">
            <a:avLst/>
          </a:prstGeom>
          <a:noFill/>
        </p:spPr>
        <p:txBody>
          <a:bodyPr wrap="square" rtlCol="0">
            <a:spAutoFit/>
          </a:bodyPr>
          <a:lstStyle/>
          <a:p>
            <a:r>
              <a:rPr lang="en-US" b="1" dirty="0"/>
              <a:t>The vision care portion of the Plan helps pay for your eye care needs.</a:t>
            </a:r>
          </a:p>
          <a:p>
            <a:r>
              <a:rPr lang="en-US" b="1" dirty="0"/>
              <a:t>In-network providers provide the most cost-effective benefit.  Visit </a:t>
            </a:r>
            <a:r>
              <a:rPr lang="en-US" b="1" dirty="0" err="1"/>
              <a:t>EyeMed.com</a:t>
            </a:r>
            <a:r>
              <a:rPr lang="en-US" b="1" dirty="0"/>
              <a:t> or call (866) 723-0514 to find a provider in your area.  Major retail chains, independent providers, and online suppliers included in the network.</a:t>
            </a:r>
          </a:p>
          <a:p>
            <a:endParaRPr lang="en-US" b="1" dirty="0"/>
          </a:p>
          <a:p>
            <a:r>
              <a:rPr lang="en-US" b="1" dirty="0">
                <a:solidFill>
                  <a:srgbClr val="FF0000"/>
                </a:solidFill>
              </a:rPr>
              <a:t>	</a:t>
            </a:r>
          </a:p>
          <a:p>
            <a:pPr defTabSz="461963"/>
            <a:r>
              <a:rPr lang="en-US" b="1" dirty="0">
                <a:solidFill>
                  <a:srgbClr val="FF0000"/>
                </a:solidFill>
              </a:rPr>
              <a:t>	</a:t>
            </a:r>
            <a:endParaRPr lang="en-US" dirty="0">
              <a:solidFill>
                <a:srgbClr val="FF0000"/>
              </a:solidFill>
            </a:endParaRPr>
          </a:p>
          <a:p>
            <a:pPr defTabSz="461963"/>
            <a:endParaRPr lang="en-US" dirty="0"/>
          </a:p>
          <a:p>
            <a:endParaRPr lang="en-US" dirty="0"/>
          </a:p>
        </p:txBody>
      </p:sp>
      <p:pic>
        <p:nvPicPr>
          <p:cNvPr id="5" name="Picture 10">
            <a:extLst>
              <a:ext uri="{FF2B5EF4-FFF2-40B4-BE49-F238E27FC236}">
                <a16:creationId xmlns:a16="http://schemas.microsoft.com/office/drawing/2014/main" id="{C44FCB68-3D54-3B8F-6EB5-84A3C576CB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8177" y="2714625"/>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F53FFF67-CAF8-FA74-1851-DAC5B1E124BA}"/>
              </a:ext>
            </a:extLst>
          </p:cNvPr>
          <p:cNvSpPr>
            <a:spLocks noGrp="1"/>
          </p:cNvSpPr>
          <p:nvPr>
            <p:ph type="sldNum" sz="quarter" idx="12"/>
          </p:nvPr>
        </p:nvSpPr>
        <p:spPr/>
        <p:txBody>
          <a:bodyPr/>
          <a:lstStyle/>
          <a:p>
            <a:fld id="{543D6CC3-2EED-45CB-96E6-59A4F6524697}" type="slidenum">
              <a:rPr lang="en-US" smtClean="0"/>
              <a:t>31</a:t>
            </a:fld>
            <a:endParaRPr lang="en-US"/>
          </a:p>
        </p:txBody>
      </p:sp>
      <p:sp>
        <p:nvSpPr>
          <p:cNvPr id="9" name="TextBox 8">
            <a:extLst>
              <a:ext uri="{FF2B5EF4-FFF2-40B4-BE49-F238E27FC236}">
                <a16:creationId xmlns:a16="http://schemas.microsoft.com/office/drawing/2014/main" id="{43404466-52A9-4F09-DA6B-E42D7B6500C3}"/>
              </a:ext>
            </a:extLst>
          </p:cNvPr>
          <p:cNvSpPr txBox="1"/>
          <p:nvPr/>
        </p:nvSpPr>
        <p:spPr>
          <a:xfrm>
            <a:off x="1395073" y="3217029"/>
            <a:ext cx="7526123" cy="3139321"/>
          </a:xfrm>
          <a:prstGeom prst="rect">
            <a:avLst/>
          </a:prstGeom>
          <a:noFill/>
        </p:spPr>
        <p:txBody>
          <a:bodyPr wrap="square" rtlCol="0">
            <a:spAutoFit/>
          </a:bodyPr>
          <a:lstStyle/>
          <a:p>
            <a:pPr defTabSz="461963"/>
            <a:r>
              <a:rPr lang="en-US" b="1" dirty="0"/>
              <a:t>In-network:</a:t>
            </a:r>
            <a:endParaRPr lang="en-US" b="1" dirty="0">
              <a:solidFill>
                <a:srgbClr val="FF0000"/>
              </a:solidFill>
            </a:endParaRPr>
          </a:p>
          <a:p>
            <a:pPr defTabSz="461963"/>
            <a:r>
              <a:rPr lang="en-US" b="1" dirty="0">
                <a:solidFill>
                  <a:srgbClr val="FF0000"/>
                </a:solidFill>
              </a:rPr>
              <a:t>		</a:t>
            </a:r>
            <a:r>
              <a:rPr lang="en-US" b="1" dirty="0"/>
              <a:t>Annual Eye Exam:  </a:t>
            </a:r>
            <a:r>
              <a:rPr lang="en-US" dirty="0"/>
              <a:t>no cost</a:t>
            </a:r>
            <a:endParaRPr lang="en-US" b="1" dirty="0">
              <a:solidFill>
                <a:srgbClr val="FF0000"/>
              </a:solidFill>
            </a:endParaRPr>
          </a:p>
          <a:p>
            <a:pPr defTabSz="461963"/>
            <a:r>
              <a:rPr lang="en-US" b="1" dirty="0">
                <a:solidFill>
                  <a:srgbClr val="FF0000"/>
                </a:solidFill>
              </a:rPr>
              <a:t>		</a:t>
            </a:r>
            <a:r>
              <a:rPr lang="en-US" b="1" dirty="0"/>
              <a:t>Annual Maximum:  </a:t>
            </a:r>
            <a:r>
              <a:rPr lang="en-US" dirty="0"/>
              <a:t>up to $430 per person, per calendar year</a:t>
            </a:r>
          </a:p>
          <a:p>
            <a:pPr defTabSz="461963"/>
            <a:r>
              <a:rPr lang="en-US" dirty="0"/>
              <a:t>	  	   (includes lenses / frames or contact lenses)</a:t>
            </a:r>
          </a:p>
          <a:p>
            <a:pPr defTabSz="461963"/>
            <a:endParaRPr lang="en-US" dirty="0"/>
          </a:p>
          <a:p>
            <a:pPr defTabSz="461963"/>
            <a:r>
              <a:rPr lang="en-US" b="1" dirty="0"/>
              <a:t>Out-of-network:</a:t>
            </a:r>
          </a:p>
          <a:p>
            <a:pPr defTabSz="461963"/>
            <a:r>
              <a:rPr lang="en-US" b="1" dirty="0"/>
              <a:t>		Annual Maximum:  </a:t>
            </a:r>
            <a:r>
              <a:rPr lang="en-US" dirty="0"/>
              <a:t>up to $300 per person, per calendar year</a:t>
            </a:r>
          </a:p>
          <a:p>
            <a:pPr defTabSz="461963"/>
            <a:r>
              <a:rPr lang="en-US" dirty="0"/>
              <a:t>	  	   (includes lenses / frames or contact lenses)</a:t>
            </a:r>
          </a:p>
          <a:p>
            <a:pPr defTabSz="461963"/>
            <a:endParaRPr lang="en-US" b="1" dirty="0"/>
          </a:p>
          <a:p>
            <a:pPr defTabSz="461963"/>
            <a:r>
              <a:rPr lang="en-US" dirty="0"/>
              <a:t>		</a:t>
            </a:r>
          </a:p>
          <a:p>
            <a:pPr defTabSz="461963"/>
            <a:r>
              <a:rPr lang="en-US" dirty="0"/>
              <a:t>		`</a:t>
            </a:r>
          </a:p>
        </p:txBody>
      </p:sp>
      <p:sp>
        <p:nvSpPr>
          <p:cNvPr id="10" name="TextBox 9">
            <a:extLst>
              <a:ext uri="{FF2B5EF4-FFF2-40B4-BE49-F238E27FC236}">
                <a16:creationId xmlns:a16="http://schemas.microsoft.com/office/drawing/2014/main" id="{E9494C5C-C15D-1CAB-0A2A-5CF263A9D89C}"/>
              </a:ext>
            </a:extLst>
          </p:cNvPr>
          <p:cNvSpPr txBox="1"/>
          <p:nvPr/>
        </p:nvSpPr>
        <p:spPr>
          <a:xfrm>
            <a:off x="948091" y="5893266"/>
            <a:ext cx="7336844" cy="646331"/>
          </a:xfrm>
          <a:prstGeom prst="rect">
            <a:avLst/>
          </a:prstGeom>
          <a:noFill/>
        </p:spPr>
        <p:txBody>
          <a:bodyPr wrap="square" rtlCol="0">
            <a:spAutoFit/>
          </a:bodyPr>
          <a:lstStyle/>
          <a:p>
            <a:pPr defTabSz="461963"/>
            <a:r>
              <a:rPr lang="en-US" b="1" dirty="0"/>
              <a:t>Lasik Surgery:  </a:t>
            </a:r>
            <a:r>
              <a:rPr lang="en-US" dirty="0"/>
              <a:t>up to $1,000 per eye, per person, per lifetime</a:t>
            </a:r>
          </a:p>
          <a:p>
            <a:pPr defTabSz="461963"/>
            <a:r>
              <a:rPr lang="en-US" dirty="0"/>
              <a:t>		   (coverage for member and spouse only)</a:t>
            </a:r>
          </a:p>
        </p:txBody>
      </p:sp>
    </p:spTree>
    <p:extLst>
      <p:ext uri="{BB962C8B-B14F-4D97-AF65-F5344CB8AC3E}">
        <p14:creationId xmlns:p14="http://schemas.microsoft.com/office/powerpoint/2010/main" val="1261091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63DE0-B232-61BD-88FA-B509331D133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FA3F349-E12F-13C4-C929-DC8D10CF3FFA}"/>
              </a:ext>
            </a:extLst>
          </p:cNvPr>
          <p:cNvSpPr/>
          <p:nvPr/>
        </p:nvSpPr>
        <p:spPr>
          <a:xfrm>
            <a:off x="0" y="325926"/>
            <a:ext cx="12192000" cy="194192"/>
          </a:xfrm>
          <a:prstGeom prst="rect">
            <a:avLst/>
          </a:prstGeom>
          <a:solidFill>
            <a:srgbClr val="B32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and white fox logo&#10;&#10;Description automatically generated">
            <a:extLst>
              <a:ext uri="{FF2B5EF4-FFF2-40B4-BE49-F238E27FC236}">
                <a16:creationId xmlns:a16="http://schemas.microsoft.com/office/drawing/2014/main" id="{094AB0EC-27FC-C4D7-7CEF-F2F37FD1F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192" y="5809488"/>
            <a:ext cx="792480" cy="1048512"/>
          </a:xfrm>
          <a:prstGeom prst="rect">
            <a:avLst/>
          </a:prstGeom>
        </p:spPr>
      </p:pic>
      <p:sp>
        <p:nvSpPr>
          <p:cNvPr id="3" name="TextBox 2">
            <a:extLst>
              <a:ext uri="{FF2B5EF4-FFF2-40B4-BE49-F238E27FC236}">
                <a16:creationId xmlns:a16="http://schemas.microsoft.com/office/drawing/2014/main" id="{ACCF4A60-9CE0-49F1-490B-48CE6D27E1E2}"/>
              </a:ext>
            </a:extLst>
          </p:cNvPr>
          <p:cNvSpPr txBox="1"/>
          <p:nvPr/>
        </p:nvSpPr>
        <p:spPr>
          <a:xfrm>
            <a:off x="0" y="964734"/>
            <a:ext cx="5587068" cy="461665"/>
          </a:xfrm>
          <a:prstGeom prst="rect">
            <a:avLst/>
          </a:prstGeom>
          <a:noFill/>
        </p:spPr>
        <p:txBody>
          <a:bodyPr wrap="square" rtlCol="0">
            <a:spAutoFit/>
          </a:bodyPr>
          <a:lstStyle/>
          <a:p>
            <a:r>
              <a:rPr lang="en-US" sz="2400" b="1" dirty="0"/>
              <a:t>Hearing benefits</a:t>
            </a:r>
          </a:p>
        </p:txBody>
      </p:sp>
      <p:sp>
        <p:nvSpPr>
          <p:cNvPr id="4" name="TextBox 3">
            <a:extLst>
              <a:ext uri="{FF2B5EF4-FFF2-40B4-BE49-F238E27FC236}">
                <a16:creationId xmlns:a16="http://schemas.microsoft.com/office/drawing/2014/main" id="{AB76D334-3473-1C52-DE5D-B7F09FB25A63}"/>
              </a:ext>
            </a:extLst>
          </p:cNvPr>
          <p:cNvSpPr txBox="1"/>
          <p:nvPr/>
        </p:nvSpPr>
        <p:spPr>
          <a:xfrm>
            <a:off x="948089" y="1896415"/>
            <a:ext cx="8235097" cy="2031325"/>
          </a:xfrm>
          <a:prstGeom prst="rect">
            <a:avLst/>
          </a:prstGeom>
          <a:noFill/>
        </p:spPr>
        <p:txBody>
          <a:bodyPr wrap="square" rtlCol="0">
            <a:spAutoFit/>
          </a:bodyPr>
          <a:lstStyle/>
          <a:p>
            <a:r>
              <a:rPr lang="en-US" b="1" dirty="0"/>
              <a:t>We have partnered with EPIC Hearing Healthcare to enhance the hearing benefit.  You can obtain a hearing exam with a consultation and hearing aids at discounted prices if you use an EPIC Hearing Healthcare network provider.</a:t>
            </a:r>
          </a:p>
          <a:p>
            <a:endParaRPr lang="en-US" b="1" dirty="0"/>
          </a:p>
          <a:p>
            <a:pPr defTabSz="461963"/>
            <a:r>
              <a:rPr lang="en-US" b="1" dirty="0">
                <a:solidFill>
                  <a:srgbClr val="FF0000"/>
                </a:solidFill>
              </a:rPr>
              <a:t>	</a:t>
            </a:r>
            <a:endParaRPr lang="en-US" dirty="0">
              <a:solidFill>
                <a:srgbClr val="FF0000"/>
              </a:solidFill>
            </a:endParaRPr>
          </a:p>
          <a:p>
            <a:pPr defTabSz="461963"/>
            <a:endParaRPr lang="en-US" dirty="0"/>
          </a:p>
          <a:p>
            <a:endParaRPr lang="en-US" dirty="0"/>
          </a:p>
        </p:txBody>
      </p:sp>
      <p:sp>
        <p:nvSpPr>
          <p:cNvPr id="7" name="Slide Number Placeholder 6">
            <a:extLst>
              <a:ext uri="{FF2B5EF4-FFF2-40B4-BE49-F238E27FC236}">
                <a16:creationId xmlns:a16="http://schemas.microsoft.com/office/drawing/2014/main" id="{CB5C5DCE-C570-F563-22B6-A20CB591B7D5}"/>
              </a:ext>
            </a:extLst>
          </p:cNvPr>
          <p:cNvSpPr>
            <a:spLocks noGrp="1"/>
          </p:cNvSpPr>
          <p:nvPr>
            <p:ph type="sldNum" sz="quarter" idx="12"/>
          </p:nvPr>
        </p:nvSpPr>
        <p:spPr/>
        <p:txBody>
          <a:bodyPr/>
          <a:lstStyle/>
          <a:p>
            <a:fld id="{543D6CC3-2EED-45CB-96E6-59A4F6524697}" type="slidenum">
              <a:rPr lang="en-US" smtClean="0"/>
              <a:t>32</a:t>
            </a:fld>
            <a:endParaRPr lang="en-US" dirty="0"/>
          </a:p>
        </p:txBody>
      </p:sp>
      <p:sp>
        <p:nvSpPr>
          <p:cNvPr id="9" name="TextBox 8">
            <a:extLst>
              <a:ext uri="{FF2B5EF4-FFF2-40B4-BE49-F238E27FC236}">
                <a16:creationId xmlns:a16="http://schemas.microsoft.com/office/drawing/2014/main" id="{CD6D680A-7E3E-BFDE-6296-9ADF1872A4A5}"/>
              </a:ext>
            </a:extLst>
          </p:cNvPr>
          <p:cNvSpPr txBox="1"/>
          <p:nvPr/>
        </p:nvSpPr>
        <p:spPr>
          <a:xfrm>
            <a:off x="951954" y="4856416"/>
            <a:ext cx="6625182" cy="1477328"/>
          </a:xfrm>
          <a:prstGeom prst="rect">
            <a:avLst/>
          </a:prstGeom>
          <a:noFill/>
        </p:spPr>
        <p:txBody>
          <a:bodyPr wrap="square" rtlCol="0">
            <a:spAutoFit/>
          </a:bodyPr>
          <a:lstStyle/>
          <a:p>
            <a:pPr defTabSz="461963"/>
            <a:endParaRPr lang="en-US" b="1" dirty="0"/>
          </a:p>
          <a:p>
            <a:pPr defTabSz="461963"/>
            <a:r>
              <a:rPr lang="en-US" b="1" dirty="0"/>
              <a:t>Call (866) 956-5400 or visit </a:t>
            </a:r>
            <a:r>
              <a:rPr lang="en-US" b="1" dirty="0" err="1">
                <a:hlinkClick r:id="rId3"/>
              </a:rPr>
              <a:t>www.epichearing.com</a:t>
            </a:r>
            <a:r>
              <a:rPr lang="en-US" b="1" dirty="0"/>
              <a:t> to receive a referral and find a provider in your area.  </a:t>
            </a:r>
            <a:endParaRPr lang="en-US" b="1" dirty="0">
              <a:solidFill>
                <a:srgbClr val="FF0000"/>
              </a:solidFill>
            </a:endParaRPr>
          </a:p>
          <a:p>
            <a:pPr defTabSz="461963"/>
            <a:r>
              <a:rPr lang="en-US" dirty="0"/>
              <a:t>	</a:t>
            </a:r>
          </a:p>
          <a:p>
            <a:pPr defTabSz="461963"/>
            <a:r>
              <a:rPr lang="en-US" dirty="0"/>
              <a:t>	</a:t>
            </a:r>
          </a:p>
        </p:txBody>
      </p:sp>
      <p:pic>
        <p:nvPicPr>
          <p:cNvPr id="8" name="Picture 7">
            <a:extLst>
              <a:ext uri="{FF2B5EF4-FFF2-40B4-BE49-F238E27FC236}">
                <a16:creationId xmlns:a16="http://schemas.microsoft.com/office/drawing/2014/main" id="{ABC8865C-C018-2DF9-9EF1-4150F38FA3B1}"/>
              </a:ext>
            </a:extLst>
          </p:cNvPr>
          <p:cNvPicPr>
            <a:picLocks noChangeAspect="1"/>
          </p:cNvPicPr>
          <p:nvPr/>
        </p:nvPicPr>
        <p:blipFill>
          <a:blip r:embed="rId4"/>
          <a:stretch>
            <a:fillRect/>
          </a:stretch>
        </p:blipFill>
        <p:spPr>
          <a:xfrm>
            <a:off x="8066082" y="3533999"/>
            <a:ext cx="2270110" cy="940603"/>
          </a:xfrm>
          <a:prstGeom prst="rect">
            <a:avLst/>
          </a:prstGeom>
        </p:spPr>
      </p:pic>
      <p:sp>
        <p:nvSpPr>
          <p:cNvPr id="11" name="TextBox 10">
            <a:extLst>
              <a:ext uri="{FF2B5EF4-FFF2-40B4-BE49-F238E27FC236}">
                <a16:creationId xmlns:a16="http://schemas.microsoft.com/office/drawing/2014/main" id="{2FA4DB64-842A-4092-022D-803B33739CE1}"/>
              </a:ext>
            </a:extLst>
          </p:cNvPr>
          <p:cNvSpPr txBox="1"/>
          <p:nvPr/>
        </p:nvSpPr>
        <p:spPr>
          <a:xfrm>
            <a:off x="1487052" y="3244334"/>
            <a:ext cx="6192132"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a:t>Hearing exam:</a:t>
            </a:r>
          </a:p>
          <a:p>
            <a:r>
              <a:rPr lang="en-US" b="1" dirty="0"/>
              <a:t>         </a:t>
            </a:r>
            <a:r>
              <a:rPr lang="en-US" dirty="0"/>
              <a:t>Every 24 months through an EPIC provider at no cost</a:t>
            </a:r>
          </a:p>
          <a:p>
            <a:endParaRPr lang="en-US" b="1" dirty="0"/>
          </a:p>
          <a:p>
            <a:pPr marL="285750" indent="-285750">
              <a:buFont typeface="Arial" panose="020B0604020202020204" pitchFamily="34" charset="0"/>
              <a:buChar char="•"/>
            </a:pPr>
            <a:r>
              <a:rPr lang="en-US" b="1" dirty="0"/>
              <a:t>Hearing aid(s):</a:t>
            </a:r>
          </a:p>
          <a:p>
            <a:r>
              <a:rPr lang="en-US" b="1" dirty="0"/>
              <a:t>         </a:t>
            </a:r>
            <a:r>
              <a:rPr lang="en-US" dirty="0"/>
              <a:t>$3,000 per ear, every 24 months</a:t>
            </a:r>
          </a:p>
        </p:txBody>
      </p:sp>
    </p:spTree>
    <p:extLst>
      <p:ext uri="{BB962C8B-B14F-4D97-AF65-F5344CB8AC3E}">
        <p14:creationId xmlns:p14="http://schemas.microsoft.com/office/powerpoint/2010/main" val="2355546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02225-7615-9E35-3F69-D40BD4E3FA84}"/>
              </a:ext>
            </a:extLst>
          </p:cNvPr>
          <p:cNvSpPr/>
          <p:nvPr/>
        </p:nvSpPr>
        <p:spPr>
          <a:xfrm>
            <a:off x="0" y="325926"/>
            <a:ext cx="12192000" cy="194192"/>
          </a:xfrm>
          <a:prstGeom prst="rect">
            <a:avLst/>
          </a:prstGeom>
          <a:solidFill>
            <a:srgbClr val="B32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and white fox logo&#10;&#10;Description automatically generated">
            <a:extLst>
              <a:ext uri="{FF2B5EF4-FFF2-40B4-BE49-F238E27FC236}">
                <a16:creationId xmlns:a16="http://schemas.microsoft.com/office/drawing/2014/main" id="{79335CFF-8768-3AFE-D317-4EFB18232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192" y="5809488"/>
            <a:ext cx="792480" cy="1048512"/>
          </a:xfrm>
          <a:prstGeom prst="rect">
            <a:avLst/>
          </a:prstGeom>
        </p:spPr>
      </p:pic>
      <p:sp>
        <p:nvSpPr>
          <p:cNvPr id="3" name="TextBox 2">
            <a:extLst>
              <a:ext uri="{FF2B5EF4-FFF2-40B4-BE49-F238E27FC236}">
                <a16:creationId xmlns:a16="http://schemas.microsoft.com/office/drawing/2014/main" id="{A945D9E0-A226-68CE-C32B-A3211127876C}"/>
              </a:ext>
            </a:extLst>
          </p:cNvPr>
          <p:cNvSpPr txBox="1"/>
          <p:nvPr/>
        </p:nvSpPr>
        <p:spPr>
          <a:xfrm>
            <a:off x="0" y="964734"/>
            <a:ext cx="5587068" cy="461665"/>
          </a:xfrm>
          <a:prstGeom prst="rect">
            <a:avLst/>
          </a:prstGeom>
          <a:noFill/>
        </p:spPr>
        <p:txBody>
          <a:bodyPr wrap="square" rtlCol="0">
            <a:spAutoFit/>
          </a:bodyPr>
          <a:lstStyle/>
          <a:p>
            <a:r>
              <a:rPr lang="en-US" sz="2400" b="1" dirty="0"/>
              <a:t>Member assistance program benefits</a:t>
            </a:r>
          </a:p>
        </p:txBody>
      </p:sp>
      <p:sp>
        <p:nvSpPr>
          <p:cNvPr id="4" name="TextBox 3">
            <a:extLst>
              <a:ext uri="{FF2B5EF4-FFF2-40B4-BE49-F238E27FC236}">
                <a16:creationId xmlns:a16="http://schemas.microsoft.com/office/drawing/2014/main" id="{EF4A6354-C890-4D93-F876-6173C460863E}"/>
              </a:ext>
            </a:extLst>
          </p:cNvPr>
          <p:cNvSpPr txBox="1"/>
          <p:nvPr/>
        </p:nvSpPr>
        <p:spPr>
          <a:xfrm>
            <a:off x="1063328" y="1871015"/>
            <a:ext cx="6701118" cy="5909310"/>
          </a:xfrm>
          <a:prstGeom prst="rect">
            <a:avLst/>
          </a:prstGeom>
          <a:noFill/>
        </p:spPr>
        <p:txBody>
          <a:bodyPr wrap="square" rtlCol="0">
            <a:spAutoFit/>
          </a:bodyPr>
          <a:lstStyle/>
          <a:p>
            <a:r>
              <a:rPr lang="en-US" b="1" dirty="0"/>
              <a:t>We partnered with AllOne Health Company to provide the support you need to:</a:t>
            </a:r>
          </a:p>
          <a:p>
            <a:r>
              <a:rPr lang="en-US" b="1" dirty="0"/>
              <a:t>	</a:t>
            </a:r>
          </a:p>
          <a:p>
            <a:pPr marL="914400" indent="-285750">
              <a:buFont typeface="Courier New" panose="02070309020205020404" pitchFamily="49" charset="0"/>
              <a:buChar char="o"/>
            </a:pPr>
            <a:r>
              <a:rPr lang="en-US" dirty="0"/>
              <a:t>Improve mental health</a:t>
            </a:r>
          </a:p>
          <a:p>
            <a:pPr marL="914400" indent="-285750">
              <a:buFont typeface="Courier New" panose="02070309020205020404" pitchFamily="49" charset="0"/>
              <a:buChar char="o"/>
            </a:pPr>
            <a:r>
              <a:rPr lang="en-US" dirty="0"/>
              <a:t>Reduce stress</a:t>
            </a:r>
          </a:p>
          <a:p>
            <a:pPr marL="914400" indent="-285750">
              <a:buFont typeface="Courier New" panose="02070309020205020404" pitchFamily="49" charset="0"/>
              <a:buChar char="o"/>
            </a:pPr>
            <a:r>
              <a:rPr lang="en-US" dirty="0"/>
              <a:t>Support whole health</a:t>
            </a:r>
          </a:p>
          <a:p>
            <a:endParaRPr lang="en-US" dirty="0">
              <a:solidFill>
                <a:srgbClr val="FF0000"/>
              </a:solidFill>
            </a:endParaRPr>
          </a:p>
          <a:p>
            <a:r>
              <a:rPr lang="en-US" dirty="0"/>
              <a:t>Services are free, confidential, and available to your family household members with 24/7/365 access.  Including, but not limited to:</a:t>
            </a:r>
          </a:p>
          <a:p>
            <a:endParaRPr lang="en-US" dirty="0"/>
          </a:p>
          <a:p>
            <a:pPr marL="914400" indent="-285750">
              <a:buFont typeface="Courier New" panose="02070309020205020404" pitchFamily="49" charset="0"/>
              <a:buChar char="o"/>
            </a:pPr>
            <a:r>
              <a:rPr lang="en-US" dirty="0"/>
              <a:t>3 mental health sessions per issue, per year</a:t>
            </a:r>
          </a:p>
          <a:p>
            <a:pPr marL="914400" indent="-285750">
              <a:buFont typeface="Courier New" panose="02070309020205020404" pitchFamily="49" charset="0"/>
              <a:buChar char="o"/>
            </a:pPr>
            <a:r>
              <a:rPr lang="en-US" dirty="0"/>
              <a:t>3 life coaching sessions per year</a:t>
            </a:r>
          </a:p>
          <a:p>
            <a:pPr marL="914400" indent="-285750">
              <a:buFont typeface="Courier New" panose="02070309020205020404" pitchFamily="49" charset="0"/>
              <a:buChar char="o"/>
            </a:pPr>
            <a:r>
              <a:rPr lang="en-US" dirty="0"/>
              <a:t>Financial consultations / resources</a:t>
            </a:r>
          </a:p>
          <a:p>
            <a:pPr marL="914400" indent="-285750">
              <a:buFont typeface="Courier New" panose="02070309020205020404" pitchFamily="49" charset="0"/>
              <a:buChar char="o"/>
            </a:pPr>
            <a:r>
              <a:rPr lang="en-US" dirty="0"/>
              <a:t>Legal referrals</a:t>
            </a:r>
          </a:p>
          <a:p>
            <a:pPr marL="914400" indent="-285750">
              <a:buFont typeface="Courier New" panose="02070309020205020404" pitchFamily="49" charset="0"/>
              <a:buChar char="o"/>
            </a:pPr>
            <a:r>
              <a:rPr lang="en-US" dirty="0"/>
              <a:t>Work / life resources and referrals</a:t>
            </a:r>
          </a:p>
          <a:p>
            <a:pPr marL="914400" indent="-285750">
              <a:buFont typeface="Courier New" panose="02070309020205020404" pitchFamily="49" charset="0"/>
              <a:buChar char="o"/>
            </a:pPr>
            <a:r>
              <a:rPr lang="en-US" dirty="0"/>
              <a:t>Medical advocacy</a:t>
            </a:r>
          </a:p>
          <a:p>
            <a:endParaRPr lang="en-US" dirty="0">
              <a:solidFill>
                <a:srgbClr val="FF0000"/>
              </a:solidFill>
            </a:endParaRPr>
          </a:p>
          <a:p>
            <a:r>
              <a:rPr lang="en-US" dirty="0">
                <a:solidFill>
                  <a:srgbClr val="FF0000"/>
                </a:solidFill>
              </a:rPr>
              <a:t>	</a:t>
            </a:r>
          </a:p>
          <a:p>
            <a:pPr defTabSz="461963"/>
            <a:endParaRPr lang="en-US" dirty="0"/>
          </a:p>
          <a:p>
            <a:endParaRPr lang="en-US" dirty="0"/>
          </a:p>
        </p:txBody>
      </p:sp>
      <p:sp>
        <p:nvSpPr>
          <p:cNvPr id="5" name="Slide Number Placeholder 4">
            <a:extLst>
              <a:ext uri="{FF2B5EF4-FFF2-40B4-BE49-F238E27FC236}">
                <a16:creationId xmlns:a16="http://schemas.microsoft.com/office/drawing/2014/main" id="{526B4642-CB3C-A8CF-3166-97471FF9EEC5}"/>
              </a:ext>
            </a:extLst>
          </p:cNvPr>
          <p:cNvSpPr>
            <a:spLocks noGrp="1"/>
          </p:cNvSpPr>
          <p:nvPr>
            <p:ph type="sldNum" sz="quarter" idx="12"/>
          </p:nvPr>
        </p:nvSpPr>
        <p:spPr/>
        <p:txBody>
          <a:bodyPr/>
          <a:lstStyle/>
          <a:p>
            <a:fld id="{543D6CC3-2EED-45CB-96E6-59A4F6524697}" type="slidenum">
              <a:rPr lang="en-US" smtClean="0"/>
              <a:t>33</a:t>
            </a:fld>
            <a:endParaRPr lang="en-US"/>
          </a:p>
        </p:txBody>
      </p:sp>
      <p:pic>
        <p:nvPicPr>
          <p:cNvPr id="9" name="Picture 8">
            <a:extLst>
              <a:ext uri="{FF2B5EF4-FFF2-40B4-BE49-F238E27FC236}">
                <a16:creationId xmlns:a16="http://schemas.microsoft.com/office/drawing/2014/main" id="{B60C049B-C089-FDF4-757A-D6A296D16D8A}"/>
              </a:ext>
            </a:extLst>
          </p:cNvPr>
          <p:cNvPicPr>
            <a:picLocks noChangeAspect="1"/>
          </p:cNvPicPr>
          <p:nvPr/>
        </p:nvPicPr>
        <p:blipFill>
          <a:blip r:embed="rId3"/>
          <a:stretch>
            <a:fillRect/>
          </a:stretch>
        </p:blipFill>
        <p:spPr>
          <a:xfrm>
            <a:off x="7970428" y="3103152"/>
            <a:ext cx="2524125" cy="828675"/>
          </a:xfrm>
          <a:prstGeom prst="rect">
            <a:avLst/>
          </a:prstGeom>
        </p:spPr>
      </p:pic>
    </p:spTree>
    <p:extLst>
      <p:ext uri="{BB962C8B-B14F-4D97-AF65-F5344CB8AC3E}">
        <p14:creationId xmlns:p14="http://schemas.microsoft.com/office/powerpoint/2010/main" val="344534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02225-7615-9E35-3F69-D40BD4E3FA84}"/>
              </a:ext>
            </a:extLst>
          </p:cNvPr>
          <p:cNvSpPr/>
          <p:nvPr/>
        </p:nvSpPr>
        <p:spPr>
          <a:xfrm>
            <a:off x="0" y="325926"/>
            <a:ext cx="12192000" cy="194192"/>
          </a:xfrm>
          <a:prstGeom prst="rect">
            <a:avLst/>
          </a:prstGeom>
          <a:solidFill>
            <a:srgbClr val="B32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and white fox logo&#10;&#10;Description automatically generated">
            <a:extLst>
              <a:ext uri="{FF2B5EF4-FFF2-40B4-BE49-F238E27FC236}">
                <a16:creationId xmlns:a16="http://schemas.microsoft.com/office/drawing/2014/main" id="{79335CFF-8768-3AFE-D317-4EFB18232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192" y="5809488"/>
            <a:ext cx="792480" cy="1048512"/>
          </a:xfrm>
          <a:prstGeom prst="rect">
            <a:avLst/>
          </a:prstGeom>
        </p:spPr>
      </p:pic>
      <p:sp>
        <p:nvSpPr>
          <p:cNvPr id="3" name="TextBox 2">
            <a:extLst>
              <a:ext uri="{FF2B5EF4-FFF2-40B4-BE49-F238E27FC236}">
                <a16:creationId xmlns:a16="http://schemas.microsoft.com/office/drawing/2014/main" id="{A945D9E0-A226-68CE-C32B-A3211127876C}"/>
              </a:ext>
            </a:extLst>
          </p:cNvPr>
          <p:cNvSpPr txBox="1"/>
          <p:nvPr/>
        </p:nvSpPr>
        <p:spPr>
          <a:xfrm>
            <a:off x="0" y="964734"/>
            <a:ext cx="5587068" cy="461665"/>
          </a:xfrm>
          <a:prstGeom prst="rect">
            <a:avLst/>
          </a:prstGeom>
          <a:noFill/>
        </p:spPr>
        <p:txBody>
          <a:bodyPr wrap="square" rtlCol="0">
            <a:spAutoFit/>
          </a:bodyPr>
          <a:lstStyle/>
          <a:p>
            <a:r>
              <a:rPr lang="en-US" sz="2400" b="1" dirty="0"/>
              <a:t>Family Supplemental benefit</a:t>
            </a:r>
          </a:p>
        </p:txBody>
      </p:sp>
      <p:sp>
        <p:nvSpPr>
          <p:cNvPr id="4" name="TextBox 3">
            <a:extLst>
              <a:ext uri="{FF2B5EF4-FFF2-40B4-BE49-F238E27FC236}">
                <a16:creationId xmlns:a16="http://schemas.microsoft.com/office/drawing/2014/main" id="{EF4A6354-C890-4D93-F876-6173C460863E}"/>
              </a:ext>
            </a:extLst>
          </p:cNvPr>
          <p:cNvSpPr txBox="1"/>
          <p:nvPr/>
        </p:nvSpPr>
        <p:spPr>
          <a:xfrm>
            <a:off x="1063328" y="2047423"/>
            <a:ext cx="6701118" cy="1200329"/>
          </a:xfrm>
          <a:prstGeom prst="rect">
            <a:avLst/>
          </a:prstGeom>
          <a:noFill/>
        </p:spPr>
        <p:txBody>
          <a:bodyPr wrap="square" rtlCol="0">
            <a:spAutoFit/>
          </a:bodyPr>
          <a:lstStyle/>
          <a:p>
            <a:endParaRPr lang="en-US" dirty="0">
              <a:solidFill>
                <a:srgbClr val="FF0000"/>
              </a:solidFill>
            </a:endParaRPr>
          </a:p>
          <a:p>
            <a:r>
              <a:rPr lang="en-US" dirty="0">
                <a:solidFill>
                  <a:srgbClr val="FF0000"/>
                </a:solidFill>
              </a:rPr>
              <a:t>	</a:t>
            </a:r>
          </a:p>
          <a:p>
            <a:pPr defTabSz="461963"/>
            <a:endParaRPr lang="en-US" dirty="0"/>
          </a:p>
          <a:p>
            <a:endParaRPr lang="en-US" dirty="0"/>
          </a:p>
        </p:txBody>
      </p:sp>
      <p:sp>
        <p:nvSpPr>
          <p:cNvPr id="5" name="TextBox 4">
            <a:extLst>
              <a:ext uri="{FF2B5EF4-FFF2-40B4-BE49-F238E27FC236}">
                <a16:creationId xmlns:a16="http://schemas.microsoft.com/office/drawing/2014/main" id="{14464D53-7882-A6AE-2832-01D230E40CE8}"/>
              </a:ext>
            </a:extLst>
          </p:cNvPr>
          <p:cNvSpPr txBox="1"/>
          <p:nvPr/>
        </p:nvSpPr>
        <p:spPr>
          <a:xfrm>
            <a:off x="1480457" y="2047423"/>
            <a:ext cx="5016138" cy="3693319"/>
          </a:xfrm>
          <a:prstGeom prst="rect">
            <a:avLst/>
          </a:prstGeom>
          <a:noFill/>
        </p:spPr>
        <p:txBody>
          <a:bodyPr wrap="square" rtlCol="0">
            <a:spAutoFit/>
          </a:bodyPr>
          <a:lstStyle/>
          <a:p>
            <a:r>
              <a:rPr lang="en-US" dirty="0"/>
              <a:t>Certain medically necessary expenses* may be reimbursable to you if you pay out-of-pocket**.</a:t>
            </a:r>
          </a:p>
          <a:p>
            <a:endParaRPr lang="en-US" dirty="0"/>
          </a:p>
          <a:p>
            <a:r>
              <a:rPr lang="en-US" dirty="0"/>
              <a:t>These eligible expenses include unreimbursed medical, prescription drugs, dental, and vision expenses that you or your dependents incur.</a:t>
            </a:r>
          </a:p>
          <a:p>
            <a:endParaRPr lang="en-US" dirty="0"/>
          </a:p>
          <a:p>
            <a:r>
              <a:rPr lang="en-US" dirty="0"/>
              <a:t>As an example, you may submit a claim for dental or orthodontia benefits that exceed the annual or lifetime maximums.  </a:t>
            </a:r>
          </a:p>
          <a:p>
            <a:endParaRPr lang="en-US" dirty="0"/>
          </a:p>
          <a:p>
            <a:endParaRPr lang="en-US" dirty="0"/>
          </a:p>
          <a:p>
            <a:endParaRPr lang="en-US" dirty="0"/>
          </a:p>
        </p:txBody>
      </p:sp>
      <p:sp>
        <p:nvSpPr>
          <p:cNvPr id="14" name="TextBox 13">
            <a:extLst>
              <a:ext uri="{FF2B5EF4-FFF2-40B4-BE49-F238E27FC236}">
                <a16:creationId xmlns:a16="http://schemas.microsoft.com/office/drawing/2014/main" id="{684ADFD3-82CD-B88C-7E68-C3B759A4A4EC}"/>
              </a:ext>
            </a:extLst>
          </p:cNvPr>
          <p:cNvSpPr txBox="1"/>
          <p:nvPr/>
        </p:nvSpPr>
        <p:spPr>
          <a:xfrm>
            <a:off x="1811383" y="5348435"/>
            <a:ext cx="6313713" cy="954107"/>
          </a:xfrm>
          <a:prstGeom prst="rect">
            <a:avLst/>
          </a:prstGeom>
          <a:noFill/>
        </p:spPr>
        <p:txBody>
          <a:bodyPr wrap="square">
            <a:spAutoFit/>
          </a:bodyPr>
          <a:lstStyle/>
          <a:p>
            <a:r>
              <a:rPr lang="en-US" sz="1400" dirty="0"/>
              <a:t>*Expenses must be reimbursable per Internal Revenue Service Medical and</a:t>
            </a:r>
          </a:p>
          <a:p>
            <a:r>
              <a:rPr lang="en-US" sz="1400" dirty="0"/>
              <a:t>Dental Expenses Publication 502.</a:t>
            </a:r>
          </a:p>
          <a:p>
            <a:endParaRPr lang="en-US" sz="1400" dirty="0"/>
          </a:p>
          <a:p>
            <a:r>
              <a:rPr lang="en-US" sz="1400" dirty="0"/>
              <a:t>**Does not include expenses to meet your deductible or out-of-pocket amount.</a:t>
            </a:r>
          </a:p>
        </p:txBody>
      </p:sp>
      <p:sp>
        <p:nvSpPr>
          <p:cNvPr id="19" name="TextBox 18">
            <a:extLst>
              <a:ext uri="{FF2B5EF4-FFF2-40B4-BE49-F238E27FC236}">
                <a16:creationId xmlns:a16="http://schemas.microsoft.com/office/drawing/2014/main" id="{6C3C98A0-203A-9C81-52DB-2834DB716A51}"/>
              </a:ext>
            </a:extLst>
          </p:cNvPr>
          <p:cNvSpPr txBox="1"/>
          <p:nvPr/>
        </p:nvSpPr>
        <p:spPr>
          <a:xfrm>
            <a:off x="6621681" y="2616809"/>
            <a:ext cx="5373188" cy="1877437"/>
          </a:xfrm>
          <a:prstGeom prst="rect">
            <a:avLst/>
          </a:prstGeom>
          <a:noFill/>
        </p:spPr>
        <p:txBody>
          <a:bodyPr wrap="square">
            <a:spAutoFit/>
          </a:bodyPr>
          <a:lstStyle/>
          <a:p>
            <a:pPr defTabSz="706438"/>
            <a:r>
              <a:rPr lang="en-US" sz="1600" u="sng" dirty="0"/>
              <a:t>Length of Service</a:t>
            </a:r>
            <a:r>
              <a:rPr lang="en-US" sz="1600" dirty="0"/>
              <a:t>	</a:t>
            </a:r>
            <a:r>
              <a:rPr lang="en-US" sz="1600" u="sng" dirty="0"/>
              <a:t>Calendar Year Benefit Amount</a:t>
            </a:r>
          </a:p>
          <a:p>
            <a:pPr defTabSz="527050"/>
            <a:r>
              <a:rPr lang="en-US" sz="1600" dirty="0"/>
              <a:t>   Less than 10 years		$1,000 per family</a:t>
            </a:r>
          </a:p>
          <a:p>
            <a:pPr defTabSz="527050"/>
            <a:r>
              <a:rPr lang="en-US" sz="1600" dirty="0"/>
              <a:t>   10 – 19 years			$1,500 per family</a:t>
            </a:r>
          </a:p>
          <a:p>
            <a:pPr defTabSz="527050"/>
            <a:r>
              <a:rPr lang="en-US" sz="1600" dirty="0"/>
              <a:t>   20 -  29 years			$2,000 per family</a:t>
            </a:r>
          </a:p>
          <a:p>
            <a:pPr defTabSz="376238"/>
            <a:r>
              <a:rPr lang="en-US" sz="1600" dirty="0"/>
              <a:t>   30 or more years			$2,500 per family</a:t>
            </a:r>
          </a:p>
          <a:p>
            <a:endParaRPr lang="en-US" dirty="0"/>
          </a:p>
          <a:p>
            <a:endParaRPr lang="en-US" dirty="0"/>
          </a:p>
        </p:txBody>
      </p:sp>
      <p:sp>
        <p:nvSpPr>
          <p:cNvPr id="7" name="Slide Number Placeholder 6">
            <a:extLst>
              <a:ext uri="{FF2B5EF4-FFF2-40B4-BE49-F238E27FC236}">
                <a16:creationId xmlns:a16="http://schemas.microsoft.com/office/drawing/2014/main" id="{7956FE1A-02D0-1412-F172-A02A69842442}"/>
              </a:ext>
            </a:extLst>
          </p:cNvPr>
          <p:cNvSpPr>
            <a:spLocks noGrp="1"/>
          </p:cNvSpPr>
          <p:nvPr>
            <p:ph type="sldNum" sz="quarter" idx="12"/>
          </p:nvPr>
        </p:nvSpPr>
        <p:spPr/>
        <p:txBody>
          <a:bodyPr/>
          <a:lstStyle/>
          <a:p>
            <a:fld id="{543D6CC3-2EED-45CB-96E6-59A4F6524697}" type="slidenum">
              <a:rPr lang="en-US" smtClean="0"/>
              <a:t>34</a:t>
            </a:fld>
            <a:endParaRPr lang="en-US"/>
          </a:p>
        </p:txBody>
      </p:sp>
    </p:spTree>
    <p:extLst>
      <p:ext uri="{BB962C8B-B14F-4D97-AF65-F5344CB8AC3E}">
        <p14:creationId xmlns:p14="http://schemas.microsoft.com/office/powerpoint/2010/main" val="2780213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02225-7615-9E35-3F69-D40BD4E3FA84}"/>
              </a:ext>
            </a:extLst>
          </p:cNvPr>
          <p:cNvSpPr/>
          <p:nvPr/>
        </p:nvSpPr>
        <p:spPr>
          <a:xfrm>
            <a:off x="0" y="325926"/>
            <a:ext cx="12192000" cy="194192"/>
          </a:xfrm>
          <a:prstGeom prst="rect">
            <a:avLst/>
          </a:prstGeom>
          <a:solidFill>
            <a:srgbClr val="B32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and white fox logo&#10;&#10;Description automatically generated">
            <a:extLst>
              <a:ext uri="{FF2B5EF4-FFF2-40B4-BE49-F238E27FC236}">
                <a16:creationId xmlns:a16="http://schemas.microsoft.com/office/drawing/2014/main" id="{79335CFF-8768-3AFE-D317-4EFB18232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192" y="5809488"/>
            <a:ext cx="792480" cy="1048512"/>
          </a:xfrm>
          <a:prstGeom prst="rect">
            <a:avLst/>
          </a:prstGeom>
        </p:spPr>
      </p:pic>
      <p:sp>
        <p:nvSpPr>
          <p:cNvPr id="3" name="TextBox 2">
            <a:extLst>
              <a:ext uri="{FF2B5EF4-FFF2-40B4-BE49-F238E27FC236}">
                <a16:creationId xmlns:a16="http://schemas.microsoft.com/office/drawing/2014/main" id="{A945D9E0-A226-68CE-C32B-A3211127876C}"/>
              </a:ext>
            </a:extLst>
          </p:cNvPr>
          <p:cNvSpPr txBox="1"/>
          <p:nvPr/>
        </p:nvSpPr>
        <p:spPr>
          <a:xfrm>
            <a:off x="0" y="964734"/>
            <a:ext cx="5587068" cy="461665"/>
          </a:xfrm>
          <a:prstGeom prst="rect">
            <a:avLst/>
          </a:prstGeom>
          <a:noFill/>
        </p:spPr>
        <p:txBody>
          <a:bodyPr wrap="square" rtlCol="0">
            <a:spAutoFit/>
          </a:bodyPr>
          <a:lstStyle/>
          <a:p>
            <a:r>
              <a:rPr lang="en-US" sz="2400" b="1" dirty="0"/>
              <a:t>Even more benefits</a:t>
            </a:r>
          </a:p>
        </p:txBody>
      </p:sp>
      <p:sp>
        <p:nvSpPr>
          <p:cNvPr id="4" name="TextBox 3">
            <a:extLst>
              <a:ext uri="{FF2B5EF4-FFF2-40B4-BE49-F238E27FC236}">
                <a16:creationId xmlns:a16="http://schemas.microsoft.com/office/drawing/2014/main" id="{EF4A6354-C890-4D93-F876-6173C460863E}"/>
              </a:ext>
            </a:extLst>
          </p:cNvPr>
          <p:cNvSpPr txBox="1"/>
          <p:nvPr/>
        </p:nvSpPr>
        <p:spPr>
          <a:xfrm>
            <a:off x="1063328" y="2047423"/>
            <a:ext cx="6701118" cy="1200329"/>
          </a:xfrm>
          <a:prstGeom prst="rect">
            <a:avLst/>
          </a:prstGeom>
          <a:noFill/>
        </p:spPr>
        <p:txBody>
          <a:bodyPr wrap="square" rtlCol="0">
            <a:spAutoFit/>
          </a:bodyPr>
          <a:lstStyle/>
          <a:p>
            <a:endParaRPr lang="en-US" dirty="0">
              <a:solidFill>
                <a:srgbClr val="FF0000"/>
              </a:solidFill>
            </a:endParaRPr>
          </a:p>
          <a:p>
            <a:r>
              <a:rPr lang="en-US" dirty="0">
                <a:solidFill>
                  <a:srgbClr val="FF0000"/>
                </a:solidFill>
              </a:rPr>
              <a:t>	</a:t>
            </a:r>
          </a:p>
          <a:p>
            <a:pPr defTabSz="461963"/>
            <a:endParaRPr lang="en-US" dirty="0"/>
          </a:p>
          <a:p>
            <a:endParaRPr lang="en-US" dirty="0"/>
          </a:p>
        </p:txBody>
      </p:sp>
      <p:sp>
        <p:nvSpPr>
          <p:cNvPr id="5" name="TextBox 4">
            <a:extLst>
              <a:ext uri="{FF2B5EF4-FFF2-40B4-BE49-F238E27FC236}">
                <a16:creationId xmlns:a16="http://schemas.microsoft.com/office/drawing/2014/main" id="{14464D53-7882-A6AE-2832-01D230E40CE8}"/>
              </a:ext>
            </a:extLst>
          </p:cNvPr>
          <p:cNvSpPr txBox="1"/>
          <p:nvPr/>
        </p:nvSpPr>
        <p:spPr>
          <a:xfrm>
            <a:off x="348342" y="2032034"/>
            <a:ext cx="5238725" cy="1477328"/>
          </a:xfrm>
          <a:prstGeom prst="rect">
            <a:avLst/>
          </a:prstGeom>
          <a:noFill/>
        </p:spPr>
        <p:txBody>
          <a:bodyPr wrap="square" rtlCol="0">
            <a:spAutoFit/>
          </a:bodyPr>
          <a:lstStyle/>
          <a:p>
            <a:r>
              <a:rPr lang="en-US" b="1" dirty="0"/>
              <a:t>Loss of Time Benefit:  </a:t>
            </a:r>
            <a:r>
              <a:rPr lang="en-US" dirty="0"/>
              <a:t>The Plan can help you replace part of your income if you become disabled and cannot work.  The maximum benefit is $600 per week, up to 26 weeks.  In addition, we will credit hours towards your eligibility under the Plan.</a:t>
            </a:r>
          </a:p>
        </p:txBody>
      </p:sp>
      <p:sp>
        <p:nvSpPr>
          <p:cNvPr id="8" name="TextBox 7">
            <a:extLst>
              <a:ext uri="{FF2B5EF4-FFF2-40B4-BE49-F238E27FC236}">
                <a16:creationId xmlns:a16="http://schemas.microsoft.com/office/drawing/2014/main" id="{B530BA93-0914-0534-93C0-EB38847009F1}"/>
              </a:ext>
            </a:extLst>
          </p:cNvPr>
          <p:cNvSpPr txBox="1"/>
          <p:nvPr/>
        </p:nvSpPr>
        <p:spPr>
          <a:xfrm>
            <a:off x="5870522" y="2005258"/>
            <a:ext cx="4732839" cy="646331"/>
          </a:xfrm>
          <a:prstGeom prst="rect">
            <a:avLst/>
          </a:prstGeom>
          <a:noFill/>
        </p:spPr>
        <p:txBody>
          <a:bodyPr wrap="square" rtlCol="0">
            <a:spAutoFit/>
          </a:bodyPr>
          <a:lstStyle/>
          <a:p>
            <a:r>
              <a:rPr lang="en-US" b="1" dirty="0"/>
              <a:t>Death Benefit:</a:t>
            </a:r>
            <a:r>
              <a:rPr lang="en-US" dirty="0"/>
              <a:t>  Providing for you and your family in the event of a death.</a:t>
            </a:r>
            <a:endParaRPr lang="en-US" b="1" dirty="0"/>
          </a:p>
        </p:txBody>
      </p:sp>
      <p:sp>
        <p:nvSpPr>
          <p:cNvPr id="9" name="TextBox 8">
            <a:extLst>
              <a:ext uri="{FF2B5EF4-FFF2-40B4-BE49-F238E27FC236}">
                <a16:creationId xmlns:a16="http://schemas.microsoft.com/office/drawing/2014/main" id="{3F23A175-8E7B-447D-8941-B3E1F61248BF}"/>
              </a:ext>
            </a:extLst>
          </p:cNvPr>
          <p:cNvSpPr txBox="1"/>
          <p:nvPr/>
        </p:nvSpPr>
        <p:spPr>
          <a:xfrm>
            <a:off x="6137692" y="2801690"/>
            <a:ext cx="4198500" cy="2308324"/>
          </a:xfrm>
          <a:prstGeom prst="rect">
            <a:avLst/>
          </a:prstGeom>
          <a:noFill/>
        </p:spPr>
        <p:txBody>
          <a:bodyPr wrap="square" rtlCol="0">
            <a:spAutoFit/>
          </a:bodyPr>
          <a:lstStyle/>
          <a:p>
            <a:r>
              <a:rPr lang="en-US" u="sng" dirty="0"/>
              <a:t>Death Benefit:</a:t>
            </a:r>
          </a:p>
          <a:p>
            <a:pPr defTabSz="685800"/>
            <a:r>
              <a:rPr lang="en-US" dirty="0"/>
              <a:t>   Less than 5 years	$20,000</a:t>
            </a:r>
          </a:p>
          <a:p>
            <a:pPr defTabSz="685800"/>
            <a:r>
              <a:rPr lang="en-US" dirty="0"/>
              <a:t>   5 – 29 years		$40,000</a:t>
            </a:r>
          </a:p>
          <a:p>
            <a:pPr defTabSz="685800"/>
            <a:r>
              <a:rPr lang="en-US" dirty="0"/>
              <a:t>   30 or more years	$50,000</a:t>
            </a:r>
          </a:p>
          <a:p>
            <a:endParaRPr lang="en-US" dirty="0"/>
          </a:p>
          <a:p>
            <a:r>
              <a:rPr lang="en-US" u="sng" dirty="0"/>
              <a:t>Dependent Death Benefit:</a:t>
            </a:r>
          </a:p>
          <a:p>
            <a:pPr defTabSz="685800"/>
            <a:r>
              <a:rPr lang="en-US" dirty="0"/>
              <a:t>   Spouse		$3,000</a:t>
            </a:r>
          </a:p>
          <a:p>
            <a:pPr defTabSz="685800"/>
            <a:r>
              <a:rPr lang="en-US" dirty="0"/>
              <a:t>   Child			$2,000</a:t>
            </a:r>
          </a:p>
        </p:txBody>
      </p:sp>
      <p:sp>
        <p:nvSpPr>
          <p:cNvPr id="10" name="TextBox 9">
            <a:extLst>
              <a:ext uri="{FF2B5EF4-FFF2-40B4-BE49-F238E27FC236}">
                <a16:creationId xmlns:a16="http://schemas.microsoft.com/office/drawing/2014/main" id="{63ABED12-D76D-2CFA-4769-4B8AA61DF78B}"/>
              </a:ext>
            </a:extLst>
          </p:cNvPr>
          <p:cNvSpPr txBox="1"/>
          <p:nvPr/>
        </p:nvSpPr>
        <p:spPr>
          <a:xfrm rot="21077070">
            <a:off x="5952513" y="5528629"/>
            <a:ext cx="3596640" cy="646331"/>
          </a:xfrm>
          <a:prstGeom prst="rect">
            <a:avLst/>
          </a:prstGeom>
          <a:noFill/>
        </p:spPr>
        <p:txBody>
          <a:bodyPr wrap="square" rtlCol="0">
            <a:spAutoFit/>
          </a:bodyPr>
          <a:lstStyle/>
          <a:p>
            <a:pPr algn="ctr"/>
            <a:r>
              <a:rPr lang="en-US" b="1" dirty="0"/>
              <a:t>Maintain your eligibility for these financially important benefits! </a:t>
            </a:r>
          </a:p>
        </p:txBody>
      </p:sp>
      <p:sp>
        <p:nvSpPr>
          <p:cNvPr id="11" name="TextBox 10">
            <a:extLst>
              <a:ext uri="{FF2B5EF4-FFF2-40B4-BE49-F238E27FC236}">
                <a16:creationId xmlns:a16="http://schemas.microsoft.com/office/drawing/2014/main" id="{F808CA61-C058-023A-42ED-CE861F857374}"/>
              </a:ext>
            </a:extLst>
          </p:cNvPr>
          <p:cNvSpPr txBox="1"/>
          <p:nvPr/>
        </p:nvSpPr>
        <p:spPr>
          <a:xfrm>
            <a:off x="348343" y="4974631"/>
            <a:ext cx="5016138" cy="1754326"/>
          </a:xfrm>
          <a:prstGeom prst="rect">
            <a:avLst/>
          </a:prstGeom>
          <a:noFill/>
        </p:spPr>
        <p:txBody>
          <a:bodyPr wrap="square" rtlCol="0">
            <a:spAutoFit/>
          </a:bodyPr>
          <a:lstStyle/>
          <a:p>
            <a:r>
              <a:rPr lang="en-US" b="1" dirty="0"/>
              <a:t>Accidental Dismemberment Benefit:  </a:t>
            </a:r>
            <a:r>
              <a:rPr lang="en-US" dirty="0"/>
              <a:t>The Plan provides a benefit up to $10,000 if you have a serious injury through accidental means – on or off the job – covering loss of limbs or permanent loss of sight.</a:t>
            </a:r>
            <a:endParaRPr lang="en-US" b="1" dirty="0"/>
          </a:p>
          <a:p>
            <a:endParaRPr lang="en-US" b="1" dirty="0"/>
          </a:p>
        </p:txBody>
      </p:sp>
      <p:sp>
        <p:nvSpPr>
          <p:cNvPr id="7" name="Slide Number Placeholder 6">
            <a:extLst>
              <a:ext uri="{FF2B5EF4-FFF2-40B4-BE49-F238E27FC236}">
                <a16:creationId xmlns:a16="http://schemas.microsoft.com/office/drawing/2014/main" id="{710722AA-467D-EFB9-6606-461566C9515C}"/>
              </a:ext>
            </a:extLst>
          </p:cNvPr>
          <p:cNvSpPr>
            <a:spLocks noGrp="1"/>
          </p:cNvSpPr>
          <p:nvPr>
            <p:ph type="sldNum" sz="quarter" idx="12"/>
          </p:nvPr>
        </p:nvSpPr>
        <p:spPr/>
        <p:txBody>
          <a:bodyPr/>
          <a:lstStyle/>
          <a:p>
            <a:fld id="{543D6CC3-2EED-45CB-96E6-59A4F6524697}" type="slidenum">
              <a:rPr lang="en-US" smtClean="0"/>
              <a:t>35</a:t>
            </a:fld>
            <a:endParaRPr lang="en-US"/>
          </a:p>
        </p:txBody>
      </p:sp>
      <p:sp>
        <p:nvSpPr>
          <p:cNvPr id="12" name="TextBox 11">
            <a:extLst>
              <a:ext uri="{FF2B5EF4-FFF2-40B4-BE49-F238E27FC236}">
                <a16:creationId xmlns:a16="http://schemas.microsoft.com/office/drawing/2014/main" id="{76CE0B79-2224-620B-99A1-55077B9DC754}"/>
              </a:ext>
            </a:extLst>
          </p:cNvPr>
          <p:cNvSpPr txBox="1"/>
          <p:nvPr/>
        </p:nvSpPr>
        <p:spPr>
          <a:xfrm>
            <a:off x="348342" y="3610249"/>
            <a:ext cx="5399314" cy="1200329"/>
          </a:xfrm>
          <a:prstGeom prst="rect">
            <a:avLst/>
          </a:prstGeom>
          <a:noFill/>
        </p:spPr>
        <p:txBody>
          <a:bodyPr wrap="square" rtlCol="0">
            <a:spAutoFit/>
          </a:bodyPr>
          <a:lstStyle/>
          <a:p>
            <a:r>
              <a:rPr lang="en-US" b="1" dirty="0"/>
              <a:t>Workers’ Compensation:  </a:t>
            </a:r>
            <a:r>
              <a:rPr lang="en-US" dirty="0"/>
              <a:t>We will credit hours in a Contribution Quarter at a rate of 40 hours per week, up to 1,040 hours per injury.  Contact your Local for an attorney referral to assist with your injury matter.</a:t>
            </a:r>
            <a:endParaRPr lang="en-US" b="1" dirty="0"/>
          </a:p>
        </p:txBody>
      </p:sp>
    </p:spTree>
    <p:extLst>
      <p:ext uri="{BB962C8B-B14F-4D97-AF65-F5344CB8AC3E}">
        <p14:creationId xmlns:p14="http://schemas.microsoft.com/office/powerpoint/2010/main" val="2611479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02225-7615-9E35-3F69-D40BD4E3FA84}"/>
              </a:ext>
            </a:extLst>
          </p:cNvPr>
          <p:cNvSpPr/>
          <p:nvPr/>
        </p:nvSpPr>
        <p:spPr>
          <a:xfrm>
            <a:off x="0" y="325926"/>
            <a:ext cx="12192000" cy="194192"/>
          </a:xfrm>
          <a:prstGeom prst="rect">
            <a:avLst/>
          </a:prstGeom>
          <a:solidFill>
            <a:srgbClr val="B32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and white fox logo&#10;&#10;Description automatically generated">
            <a:extLst>
              <a:ext uri="{FF2B5EF4-FFF2-40B4-BE49-F238E27FC236}">
                <a16:creationId xmlns:a16="http://schemas.microsoft.com/office/drawing/2014/main" id="{79335CFF-8768-3AFE-D317-4EFB18232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192" y="5809488"/>
            <a:ext cx="792480" cy="1048512"/>
          </a:xfrm>
          <a:prstGeom prst="rect">
            <a:avLst/>
          </a:prstGeom>
        </p:spPr>
      </p:pic>
      <p:sp>
        <p:nvSpPr>
          <p:cNvPr id="3" name="TextBox 2">
            <a:extLst>
              <a:ext uri="{FF2B5EF4-FFF2-40B4-BE49-F238E27FC236}">
                <a16:creationId xmlns:a16="http://schemas.microsoft.com/office/drawing/2014/main" id="{A945D9E0-A226-68CE-C32B-A3211127876C}"/>
              </a:ext>
            </a:extLst>
          </p:cNvPr>
          <p:cNvSpPr txBox="1"/>
          <p:nvPr/>
        </p:nvSpPr>
        <p:spPr>
          <a:xfrm>
            <a:off x="0" y="964734"/>
            <a:ext cx="5587068" cy="461665"/>
          </a:xfrm>
          <a:prstGeom prst="rect">
            <a:avLst/>
          </a:prstGeom>
          <a:noFill/>
        </p:spPr>
        <p:txBody>
          <a:bodyPr wrap="square" rtlCol="0">
            <a:spAutoFit/>
          </a:bodyPr>
          <a:lstStyle/>
          <a:p>
            <a:r>
              <a:rPr lang="en-US" sz="2400" b="1" dirty="0"/>
              <a:t>Retiree benefits</a:t>
            </a:r>
          </a:p>
        </p:txBody>
      </p:sp>
      <p:sp>
        <p:nvSpPr>
          <p:cNvPr id="4" name="TextBox 3">
            <a:extLst>
              <a:ext uri="{FF2B5EF4-FFF2-40B4-BE49-F238E27FC236}">
                <a16:creationId xmlns:a16="http://schemas.microsoft.com/office/drawing/2014/main" id="{EF4A6354-C890-4D93-F876-6173C460863E}"/>
              </a:ext>
            </a:extLst>
          </p:cNvPr>
          <p:cNvSpPr txBox="1"/>
          <p:nvPr/>
        </p:nvSpPr>
        <p:spPr>
          <a:xfrm>
            <a:off x="1063328" y="2047423"/>
            <a:ext cx="6701118" cy="1200329"/>
          </a:xfrm>
          <a:prstGeom prst="rect">
            <a:avLst/>
          </a:prstGeom>
          <a:noFill/>
        </p:spPr>
        <p:txBody>
          <a:bodyPr wrap="square" rtlCol="0">
            <a:spAutoFit/>
          </a:bodyPr>
          <a:lstStyle/>
          <a:p>
            <a:endParaRPr lang="en-US" dirty="0">
              <a:solidFill>
                <a:srgbClr val="FF0000"/>
              </a:solidFill>
            </a:endParaRPr>
          </a:p>
          <a:p>
            <a:r>
              <a:rPr lang="en-US" dirty="0">
                <a:solidFill>
                  <a:srgbClr val="FF0000"/>
                </a:solidFill>
              </a:rPr>
              <a:t>	</a:t>
            </a:r>
          </a:p>
          <a:p>
            <a:pPr defTabSz="461963"/>
            <a:endParaRPr lang="en-US" dirty="0"/>
          </a:p>
          <a:p>
            <a:endParaRPr lang="en-US" dirty="0"/>
          </a:p>
        </p:txBody>
      </p:sp>
      <p:sp>
        <p:nvSpPr>
          <p:cNvPr id="7" name="TextBox 6">
            <a:extLst>
              <a:ext uri="{FF2B5EF4-FFF2-40B4-BE49-F238E27FC236}">
                <a16:creationId xmlns:a16="http://schemas.microsoft.com/office/drawing/2014/main" id="{236142BF-CDA8-C87D-90B1-2A33F41007DE}"/>
              </a:ext>
            </a:extLst>
          </p:cNvPr>
          <p:cNvSpPr txBox="1"/>
          <p:nvPr/>
        </p:nvSpPr>
        <p:spPr>
          <a:xfrm>
            <a:off x="1262742" y="1779808"/>
            <a:ext cx="8395063" cy="1200329"/>
          </a:xfrm>
          <a:prstGeom prst="rect">
            <a:avLst/>
          </a:prstGeom>
          <a:noFill/>
        </p:spPr>
        <p:txBody>
          <a:bodyPr wrap="square" rtlCol="0">
            <a:spAutoFit/>
          </a:bodyPr>
          <a:lstStyle/>
          <a:p>
            <a:r>
              <a:rPr lang="en-US" dirty="0"/>
              <a:t>As a retiree receiving a pension benefit from the Fox Valley and Vicinity Laborers Pension Fund, you will be eligible for all medical, prescription drugs, dental, vision, hearing, and member assistance program benefits under the Plan when you meet the following eligibility requirements: </a:t>
            </a:r>
          </a:p>
        </p:txBody>
      </p:sp>
      <p:sp>
        <p:nvSpPr>
          <p:cNvPr id="13" name="TextBox 12">
            <a:extLst>
              <a:ext uri="{FF2B5EF4-FFF2-40B4-BE49-F238E27FC236}">
                <a16:creationId xmlns:a16="http://schemas.microsoft.com/office/drawing/2014/main" id="{A6017977-D374-84F3-E2EA-CB925CC47116}"/>
              </a:ext>
            </a:extLst>
          </p:cNvPr>
          <p:cNvSpPr txBox="1"/>
          <p:nvPr/>
        </p:nvSpPr>
        <p:spPr>
          <a:xfrm>
            <a:off x="1854924" y="3247752"/>
            <a:ext cx="6775270" cy="2308324"/>
          </a:xfrm>
          <a:prstGeom prst="rect">
            <a:avLst/>
          </a:prstGeom>
          <a:noFill/>
        </p:spPr>
        <p:txBody>
          <a:bodyPr wrap="square" rtlCol="0">
            <a:spAutoFit/>
          </a:bodyPr>
          <a:lstStyle/>
          <a:p>
            <a:pPr marL="285750" indent="-285750">
              <a:buFont typeface="Courier New" panose="02070309020205020404" pitchFamily="49" charset="0"/>
              <a:buChar char="o"/>
            </a:pPr>
            <a:r>
              <a:rPr lang="en-US" dirty="0"/>
              <a:t>You must have at least 15 years of service under the Fox Valley and Vicinity Laborers Pension Fund, with a maximum of 50% of those years granted under reciprocal agreements; AND</a:t>
            </a:r>
          </a:p>
          <a:p>
            <a:pPr marL="285750" indent="-285750">
              <a:buFont typeface="Courier New" panose="02070309020205020404" pitchFamily="49" charset="0"/>
              <a:buChar char="o"/>
            </a:pPr>
            <a:endParaRPr lang="en-US" dirty="0"/>
          </a:p>
          <a:p>
            <a:pPr marL="285750" indent="-285750">
              <a:buFont typeface="Courier New" panose="02070309020205020404" pitchFamily="49" charset="0"/>
              <a:buChar char="o"/>
            </a:pPr>
            <a:r>
              <a:rPr lang="en-US" dirty="0"/>
              <a:t>Have been eligible for benefits from the Health and Welfare Plan for at least eight Benefit Quarter within the sixteen Benefit Quarters immediately preceding your retirement.</a:t>
            </a:r>
          </a:p>
          <a:p>
            <a:endParaRPr lang="en-US" dirty="0"/>
          </a:p>
        </p:txBody>
      </p:sp>
      <p:sp>
        <p:nvSpPr>
          <p:cNvPr id="5" name="Slide Number Placeholder 4">
            <a:extLst>
              <a:ext uri="{FF2B5EF4-FFF2-40B4-BE49-F238E27FC236}">
                <a16:creationId xmlns:a16="http://schemas.microsoft.com/office/drawing/2014/main" id="{D8DC7C36-1744-AF8E-E21F-79167F556647}"/>
              </a:ext>
            </a:extLst>
          </p:cNvPr>
          <p:cNvSpPr>
            <a:spLocks noGrp="1"/>
          </p:cNvSpPr>
          <p:nvPr>
            <p:ph type="sldNum" sz="quarter" idx="12"/>
          </p:nvPr>
        </p:nvSpPr>
        <p:spPr/>
        <p:txBody>
          <a:bodyPr/>
          <a:lstStyle/>
          <a:p>
            <a:fld id="{543D6CC3-2EED-45CB-96E6-59A4F6524697}" type="slidenum">
              <a:rPr lang="en-US" smtClean="0"/>
              <a:t>36</a:t>
            </a:fld>
            <a:endParaRPr lang="en-US"/>
          </a:p>
        </p:txBody>
      </p:sp>
    </p:spTree>
    <p:extLst>
      <p:ext uri="{BB962C8B-B14F-4D97-AF65-F5344CB8AC3E}">
        <p14:creationId xmlns:p14="http://schemas.microsoft.com/office/powerpoint/2010/main" val="4186241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02225-7615-9E35-3F69-D40BD4E3FA84}"/>
              </a:ext>
            </a:extLst>
          </p:cNvPr>
          <p:cNvSpPr/>
          <p:nvPr/>
        </p:nvSpPr>
        <p:spPr>
          <a:xfrm>
            <a:off x="0" y="325926"/>
            <a:ext cx="12192000" cy="194192"/>
          </a:xfrm>
          <a:prstGeom prst="rect">
            <a:avLst/>
          </a:prstGeom>
          <a:solidFill>
            <a:srgbClr val="B32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and white fox logo&#10;&#10;Description automatically generated">
            <a:extLst>
              <a:ext uri="{FF2B5EF4-FFF2-40B4-BE49-F238E27FC236}">
                <a16:creationId xmlns:a16="http://schemas.microsoft.com/office/drawing/2014/main" id="{79335CFF-8768-3AFE-D317-4EFB18232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192" y="5809488"/>
            <a:ext cx="792480" cy="1048512"/>
          </a:xfrm>
          <a:prstGeom prst="rect">
            <a:avLst/>
          </a:prstGeom>
        </p:spPr>
      </p:pic>
      <p:sp>
        <p:nvSpPr>
          <p:cNvPr id="3" name="TextBox 2">
            <a:extLst>
              <a:ext uri="{FF2B5EF4-FFF2-40B4-BE49-F238E27FC236}">
                <a16:creationId xmlns:a16="http://schemas.microsoft.com/office/drawing/2014/main" id="{A945D9E0-A226-68CE-C32B-A3211127876C}"/>
              </a:ext>
            </a:extLst>
          </p:cNvPr>
          <p:cNvSpPr txBox="1"/>
          <p:nvPr/>
        </p:nvSpPr>
        <p:spPr>
          <a:xfrm>
            <a:off x="0" y="964734"/>
            <a:ext cx="5587068" cy="461665"/>
          </a:xfrm>
          <a:prstGeom prst="rect">
            <a:avLst/>
          </a:prstGeom>
          <a:noFill/>
        </p:spPr>
        <p:txBody>
          <a:bodyPr wrap="square" rtlCol="0">
            <a:spAutoFit/>
          </a:bodyPr>
          <a:lstStyle/>
          <a:p>
            <a:r>
              <a:rPr lang="en-US" sz="2400" b="1" dirty="0"/>
              <a:t>Summary Plan Description</a:t>
            </a:r>
          </a:p>
        </p:txBody>
      </p:sp>
      <p:sp>
        <p:nvSpPr>
          <p:cNvPr id="4" name="TextBox 3">
            <a:extLst>
              <a:ext uri="{FF2B5EF4-FFF2-40B4-BE49-F238E27FC236}">
                <a16:creationId xmlns:a16="http://schemas.microsoft.com/office/drawing/2014/main" id="{EF4A6354-C890-4D93-F876-6173C460863E}"/>
              </a:ext>
            </a:extLst>
          </p:cNvPr>
          <p:cNvSpPr txBox="1"/>
          <p:nvPr/>
        </p:nvSpPr>
        <p:spPr>
          <a:xfrm>
            <a:off x="1063328" y="2047423"/>
            <a:ext cx="6701118" cy="1200329"/>
          </a:xfrm>
          <a:prstGeom prst="rect">
            <a:avLst/>
          </a:prstGeom>
          <a:noFill/>
        </p:spPr>
        <p:txBody>
          <a:bodyPr wrap="square" rtlCol="0">
            <a:spAutoFit/>
          </a:bodyPr>
          <a:lstStyle/>
          <a:p>
            <a:endParaRPr lang="en-US" dirty="0">
              <a:solidFill>
                <a:srgbClr val="FF0000"/>
              </a:solidFill>
            </a:endParaRPr>
          </a:p>
          <a:p>
            <a:r>
              <a:rPr lang="en-US" dirty="0">
                <a:solidFill>
                  <a:srgbClr val="FF0000"/>
                </a:solidFill>
              </a:rPr>
              <a:t>	</a:t>
            </a:r>
          </a:p>
          <a:p>
            <a:pPr defTabSz="461963"/>
            <a:endParaRPr lang="en-US" dirty="0"/>
          </a:p>
          <a:p>
            <a:endParaRPr lang="en-US" dirty="0"/>
          </a:p>
        </p:txBody>
      </p:sp>
      <p:sp>
        <p:nvSpPr>
          <p:cNvPr id="7" name="TextBox 6">
            <a:extLst>
              <a:ext uri="{FF2B5EF4-FFF2-40B4-BE49-F238E27FC236}">
                <a16:creationId xmlns:a16="http://schemas.microsoft.com/office/drawing/2014/main" id="{EC9EC64E-F644-BF15-70FE-06D39485B337}"/>
              </a:ext>
            </a:extLst>
          </p:cNvPr>
          <p:cNvSpPr txBox="1"/>
          <p:nvPr/>
        </p:nvSpPr>
        <p:spPr>
          <a:xfrm>
            <a:off x="5916592" y="2647587"/>
            <a:ext cx="3992880" cy="1754326"/>
          </a:xfrm>
          <a:prstGeom prst="rect">
            <a:avLst/>
          </a:prstGeom>
          <a:noFill/>
        </p:spPr>
        <p:txBody>
          <a:bodyPr wrap="square" rtlCol="0">
            <a:spAutoFit/>
          </a:bodyPr>
          <a:lstStyle/>
          <a:p>
            <a:r>
              <a:rPr lang="en-US" dirty="0"/>
              <a:t>Refer to the Summary Plan Description written in a clear, straight-forward language to serve as an easy-to-use reference guide when you have questions about your health and welfare benefits.</a:t>
            </a:r>
          </a:p>
        </p:txBody>
      </p:sp>
      <p:pic>
        <p:nvPicPr>
          <p:cNvPr id="13" name="Picture 12">
            <a:extLst>
              <a:ext uri="{FF2B5EF4-FFF2-40B4-BE49-F238E27FC236}">
                <a16:creationId xmlns:a16="http://schemas.microsoft.com/office/drawing/2014/main" id="{3B3AEBA4-648C-DEF2-2D2D-2865086281B8}"/>
              </a:ext>
            </a:extLst>
          </p:cNvPr>
          <p:cNvPicPr>
            <a:picLocks noChangeAspect="1"/>
          </p:cNvPicPr>
          <p:nvPr/>
        </p:nvPicPr>
        <p:blipFill>
          <a:blip r:embed="rId3"/>
          <a:stretch>
            <a:fillRect/>
          </a:stretch>
        </p:blipFill>
        <p:spPr>
          <a:xfrm>
            <a:off x="2109107" y="2170067"/>
            <a:ext cx="2400300" cy="3162300"/>
          </a:xfrm>
          <a:prstGeom prst="rect">
            <a:avLst/>
          </a:prstGeom>
        </p:spPr>
      </p:pic>
      <p:sp>
        <p:nvSpPr>
          <p:cNvPr id="14" name="Rectangle 13">
            <a:extLst>
              <a:ext uri="{FF2B5EF4-FFF2-40B4-BE49-F238E27FC236}">
                <a16:creationId xmlns:a16="http://schemas.microsoft.com/office/drawing/2014/main" id="{2C7017D0-F27F-2724-2A90-C55096B249F0}"/>
              </a:ext>
            </a:extLst>
          </p:cNvPr>
          <p:cNvSpPr/>
          <p:nvPr/>
        </p:nvSpPr>
        <p:spPr>
          <a:xfrm>
            <a:off x="2109107" y="2170067"/>
            <a:ext cx="2400300" cy="31623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916ED50-EF97-4B40-30C0-413104495F11}"/>
              </a:ext>
            </a:extLst>
          </p:cNvPr>
          <p:cNvSpPr>
            <a:spLocks noGrp="1"/>
          </p:cNvSpPr>
          <p:nvPr>
            <p:ph type="sldNum" sz="quarter" idx="12"/>
          </p:nvPr>
        </p:nvSpPr>
        <p:spPr/>
        <p:txBody>
          <a:bodyPr/>
          <a:lstStyle/>
          <a:p>
            <a:fld id="{543D6CC3-2EED-45CB-96E6-59A4F6524697}" type="slidenum">
              <a:rPr lang="en-US" smtClean="0"/>
              <a:t>37</a:t>
            </a:fld>
            <a:endParaRPr lang="en-US"/>
          </a:p>
        </p:txBody>
      </p:sp>
    </p:spTree>
    <p:extLst>
      <p:ext uri="{BB962C8B-B14F-4D97-AF65-F5344CB8AC3E}">
        <p14:creationId xmlns:p14="http://schemas.microsoft.com/office/powerpoint/2010/main" val="2542189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CB18F7F-A289-B307-F47E-A86B2A41E906}"/>
              </a:ext>
            </a:extLst>
          </p:cNvPr>
          <p:cNvSpPr/>
          <p:nvPr/>
        </p:nvSpPr>
        <p:spPr>
          <a:xfrm>
            <a:off x="0" y="4825497"/>
            <a:ext cx="12192000" cy="1412340"/>
          </a:xfrm>
          <a:prstGeom prst="rect">
            <a:avLst/>
          </a:prstGeom>
          <a:solidFill>
            <a:srgbClr val="B32318"/>
          </a:solidFill>
          <a:ln>
            <a:solidFill>
              <a:srgbClr val="B3231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black and red sign&#10;&#10;Description automatically generated">
            <a:extLst>
              <a:ext uri="{FF2B5EF4-FFF2-40B4-BE49-F238E27FC236}">
                <a16:creationId xmlns:a16="http://schemas.microsoft.com/office/drawing/2014/main" id="{F5449D20-F5CC-343D-CD19-CAACA77809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4502" y="4180229"/>
            <a:ext cx="4904040" cy="1290536"/>
          </a:xfrm>
          <a:prstGeom prst="rect">
            <a:avLst/>
          </a:prstGeom>
        </p:spPr>
      </p:pic>
      <p:sp>
        <p:nvSpPr>
          <p:cNvPr id="2" name="TextBox 1">
            <a:extLst>
              <a:ext uri="{FF2B5EF4-FFF2-40B4-BE49-F238E27FC236}">
                <a16:creationId xmlns:a16="http://schemas.microsoft.com/office/drawing/2014/main" id="{72D003EE-B55A-572C-D29B-865EDFC51F52}"/>
              </a:ext>
            </a:extLst>
          </p:cNvPr>
          <p:cNvSpPr txBox="1"/>
          <p:nvPr/>
        </p:nvSpPr>
        <p:spPr>
          <a:xfrm>
            <a:off x="173620" y="6342926"/>
            <a:ext cx="5335929"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HEALTH AND WELFARE AND PENSION FUNDS</a:t>
            </a:r>
          </a:p>
          <a:p>
            <a:endParaRPr lang="en-US" dirty="0"/>
          </a:p>
        </p:txBody>
      </p:sp>
      <p:sp>
        <p:nvSpPr>
          <p:cNvPr id="3" name="TextBox 2">
            <a:extLst>
              <a:ext uri="{FF2B5EF4-FFF2-40B4-BE49-F238E27FC236}">
                <a16:creationId xmlns:a16="http://schemas.microsoft.com/office/drawing/2014/main" id="{4ADD75D3-6A6C-E8DD-5727-12005E8CBD14}"/>
              </a:ext>
            </a:extLst>
          </p:cNvPr>
          <p:cNvSpPr txBox="1"/>
          <p:nvPr/>
        </p:nvSpPr>
        <p:spPr>
          <a:xfrm>
            <a:off x="0" y="1172500"/>
            <a:ext cx="12191999" cy="1200329"/>
          </a:xfrm>
          <a:prstGeom prst="rect">
            <a:avLst/>
          </a:prstGeom>
          <a:noFill/>
        </p:spPr>
        <p:txBody>
          <a:bodyPr wrap="square" rtlCol="0">
            <a:spAutoFit/>
          </a:bodyPr>
          <a:lstStyle/>
          <a:p>
            <a:pPr algn="ctr"/>
            <a:r>
              <a:rPr lang="en-US" sz="7200" b="1" dirty="0">
                <a:latin typeface="Aptos" panose="020B0004020202020204" pitchFamily="34" charset="0"/>
              </a:rPr>
              <a:t>Pension Benefits</a:t>
            </a:r>
          </a:p>
        </p:txBody>
      </p:sp>
    </p:spTree>
    <p:extLst>
      <p:ext uri="{BB962C8B-B14F-4D97-AF65-F5344CB8AC3E}">
        <p14:creationId xmlns:p14="http://schemas.microsoft.com/office/powerpoint/2010/main" val="24559681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02225-7615-9E35-3F69-D40BD4E3FA84}"/>
              </a:ext>
            </a:extLst>
          </p:cNvPr>
          <p:cNvSpPr/>
          <p:nvPr/>
        </p:nvSpPr>
        <p:spPr>
          <a:xfrm>
            <a:off x="0" y="325926"/>
            <a:ext cx="12192000" cy="194192"/>
          </a:xfrm>
          <a:prstGeom prst="rect">
            <a:avLst/>
          </a:prstGeom>
          <a:solidFill>
            <a:srgbClr val="B32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and white fox logo&#10;&#10;Description automatically generated">
            <a:extLst>
              <a:ext uri="{FF2B5EF4-FFF2-40B4-BE49-F238E27FC236}">
                <a16:creationId xmlns:a16="http://schemas.microsoft.com/office/drawing/2014/main" id="{79335CFF-8768-3AFE-D317-4EFB18232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192" y="5809488"/>
            <a:ext cx="792480" cy="1048512"/>
          </a:xfrm>
          <a:prstGeom prst="rect">
            <a:avLst/>
          </a:prstGeom>
        </p:spPr>
      </p:pic>
      <p:sp>
        <p:nvSpPr>
          <p:cNvPr id="3" name="TextBox 2">
            <a:extLst>
              <a:ext uri="{FF2B5EF4-FFF2-40B4-BE49-F238E27FC236}">
                <a16:creationId xmlns:a16="http://schemas.microsoft.com/office/drawing/2014/main" id="{A945D9E0-A226-68CE-C32B-A3211127876C}"/>
              </a:ext>
            </a:extLst>
          </p:cNvPr>
          <p:cNvSpPr txBox="1"/>
          <p:nvPr/>
        </p:nvSpPr>
        <p:spPr>
          <a:xfrm>
            <a:off x="0" y="964734"/>
            <a:ext cx="5587068" cy="461665"/>
          </a:xfrm>
          <a:prstGeom prst="rect">
            <a:avLst/>
          </a:prstGeom>
          <a:noFill/>
        </p:spPr>
        <p:txBody>
          <a:bodyPr wrap="square" rtlCol="0">
            <a:spAutoFit/>
          </a:bodyPr>
          <a:lstStyle/>
          <a:p>
            <a:r>
              <a:rPr lang="en-US" sz="2400" b="1" dirty="0"/>
              <a:t>Pension benefits</a:t>
            </a:r>
          </a:p>
        </p:txBody>
      </p:sp>
      <p:sp>
        <p:nvSpPr>
          <p:cNvPr id="5" name="TextBox 4">
            <a:extLst>
              <a:ext uri="{FF2B5EF4-FFF2-40B4-BE49-F238E27FC236}">
                <a16:creationId xmlns:a16="http://schemas.microsoft.com/office/drawing/2014/main" id="{C207EEAE-0B43-E5B9-2B69-BD4342698927}"/>
              </a:ext>
            </a:extLst>
          </p:cNvPr>
          <p:cNvSpPr txBox="1"/>
          <p:nvPr/>
        </p:nvSpPr>
        <p:spPr>
          <a:xfrm>
            <a:off x="393540" y="1839170"/>
            <a:ext cx="7470300" cy="5355312"/>
          </a:xfrm>
          <a:prstGeom prst="rect">
            <a:avLst/>
          </a:prstGeom>
          <a:noFill/>
        </p:spPr>
        <p:txBody>
          <a:bodyPr wrap="square" rtlCol="0">
            <a:spAutoFit/>
          </a:bodyPr>
          <a:lstStyle/>
          <a:p>
            <a:r>
              <a:rPr lang="en-US" dirty="0"/>
              <a:t>As a participant in the Fox Valley and Vicinity Laborers Pension Fund, you will earn a benefit that will provide you with a monthly income when you stop working at retirement age.  This benefit is in addition to your Social Security benefit and your personal savings and investments.  The best part is that this doesn’t cost you a thing!</a:t>
            </a:r>
          </a:p>
          <a:p>
            <a:endParaRPr lang="en-US" dirty="0"/>
          </a:p>
          <a:p>
            <a:r>
              <a:rPr lang="en-US" b="1" dirty="0"/>
              <a:t>How do you earn a pension?  </a:t>
            </a:r>
            <a:r>
              <a:rPr lang="en-US" dirty="0"/>
              <a:t>You accrue credits and a benefit for each hour you work performing covered work for a signatory employer.</a:t>
            </a:r>
          </a:p>
          <a:p>
            <a:endParaRPr lang="en-US" dirty="0"/>
          </a:p>
          <a:p>
            <a:r>
              <a:rPr lang="en-US" b="1" dirty="0"/>
              <a:t>What’s a credit?  </a:t>
            </a:r>
            <a:r>
              <a:rPr lang="en-US" dirty="0"/>
              <a:t>You will earn one service credit for the first year of Covered Employment no matter how many hours you work.  For each year thereafter, you will earn one year of service credit for each Plan Year during which you work at least 500 hours in Covered Employment.  </a:t>
            </a:r>
          </a:p>
          <a:p>
            <a:endParaRPr lang="en-US" dirty="0"/>
          </a:p>
          <a:p>
            <a:r>
              <a:rPr lang="en-US" b="1" dirty="0"/>
              <a:t>What’s a Plan Year?  </a:t>
            </a:r>
            <a:r>
              <a:rPr lang="en-US" dirty="0"/>
              <a:t>Our plan year is from June 1</a:t>
            </a:r>
            <a:r>
              <a:rPr lang="en-US" baseline="30000" dirty="0"/>
              <a:t>st</a:t>
            </a:r>
            <a:r>
              <a:rPr lang="en-US" dirty="0"/>
              <a:t> through May 31</a:t>
            </a:r>
            <a:r>
              <a:rPr lang="en-US" baseline="30000" dirty="0"/>
              <a:t>st</a:t>
            </a:r>
            <a:r>
              <a:rPr lang="en-US" dirty="0"/>
              <a:t>.  </a:t>
            </a:r>
          </a:p>
          <a:p>
            <a:r>
              <a:rPr lang="en-US" dirty="0"/>
              <a:t>Not the same as a calendar year.</a:t>
            </a:r>
          </a:p>
          <a:p>
            <a:endParaRPr lang="en-US" dirty="0"/>
          </a:p>
          <a:p>
            <a:endParaRPr lang="en-US" dirty="0"/>
          </a:p>
          <a:p>
            <a:endParaRPr lang="en-US" dirty="0"/>
          </a:p>
        </p:txBody>
      </p:sp>
      <p:pic>
        <p:nvPicPr>
          <p:cNvPr id="7" name="Picture 6">
            <a:extLst>
              <a:ext uri="{FF2B5EF4-FFF2-40B4-BE49-F238E27FC236}">
                <a16:creationId xmlns:a16="http://schemas.microsoft.com/office/drawing/2014/main" id="{E6A3C7DB-989B-F6DB-BB93-784F27A3E6AC}"/>
              </a:ext>
            </a:extLst>
          </p:cNvPr>
          <p:cNvPicPr>
            <a:picLocks noChangeAspect="1"/>
          </p:cNvPicPr>
          <p:nvPr/>
        </p:nvPicPr>
        <p:blipFill>
          <a:blip r:embed="rId3"/>
          <a:stretch>
            <a:fillRect/>
          </a:stretch>
        </p:blipFill>
        <p:spPr>
          <a:xfrm>
            <a:off x="8318797" y="2641690"/>
            <a:ext cx="2809875" cy="2114550"/>
          </a:xfrm>
          <a:prstGeom prst="rect">
            <a:avLst/>
          </a:prstGeom>
        </p:spPr>
      </p:pic>
      <p:sp>
        <p:nvSpPr>
          <p:cNvPr id="4" name="Slide Number Placeholder 3">
            <a:extLst>
              <a:ext uri="{FF2B5EF4-FFF2-40B4-BE49-F238E27FC236}">
                <a16:creationId xmlns:a16="http://schemas.microsoft.com/office/drawing/2014/main" id="{53AAB256-0091-0761-D819-A7A8555B419B}"/>
              </a:ext>
            </a:extLst>
          </p:cNvPr>
          <p:cNvSpPr>
            <a:spLocks noGrp="1"/>
          </p:cNvSpPr>
          <p:nvPr>
            <p:ph type="sldNum" sz="quarter" idx="12"/>
          </p:nvPr>
        </p:nvSpPr>
        <p:spPr/>
        <p:txBody>
          <a:bodyPr/>
          <a:lstStyle/>
          <a:p>
            <a:fld id="{543D6CC3-2EED-45CB-96E6-59A4F6524697}" type="slidenum">
              <a:rPr lang="en-US" smtClean="0"/>
              <a:t>39</a:t>
            </a:fld>
            <a:endParaRPr lang="en-US"/>
          </a:p>
        </p:txBody>
      </p:sp>
    </p:spTree>
    <p:extLst>
      <p:ext uri="{BB962C8B-B14F-4D97-AF65-F5344CB8AC3E}">
        <p14:creationId xmlns:p14="http://schemas.microsoft.com/office/powerpoint/2010/main" val="4287877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02225-7615-9E35-3F69-D40BD4E3FA84}"/>
              </a:ext>
            </a:extLst>
          </p:cNvPr>
          <p:cNvSpPr/>
          <p:nvPr/>
        </p:nvSpPr>
        <p:spPr>
          <a:xfrm>
            <a:off x="0" y="325926"/>
            <a:ext cx="12192000" cy="194192"/>
          </a:xfrm>
          <a:prstGeom prst="rect">
            <a:avLst/>
          </a:prstGeom>
          <a:solidFill>
            <a:srgbClr val="B32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and white fox logo&#10;&#10;Description automatically generated">
            <a:extLst>
              <a:ext uri="{FF2B5EF4-FFF2-40B4-BE49-F238E27FC236}">
                <a16:creationId xmlns:a16="http://schemas.microsoft.com/office/drawing/2014/main" id="{79335CFF-8768-3AFE-D317-4EFB18232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192" y="5809488"/>
            <a:ext cx="792480" cy="1048512"/>
          </a:xfrm>
          <a:prstGeom prst="rect">
            <a:avLst/>
          </a:prstGeom>
        </p:spPr>
      </p:pic>
      <p:sp>
        <p:nvSpPr>
          <p:cNvPr id="3" name="TextBox 2">
            <a:extLst>
              <a:ext uri="{FF2B5EF4-FFF2-40B4-BE49-F238E27FC236}">
                <a16:creationId xmlns:a16="http://schemas.microsoft.com/office/drawing/2014/main" id="{A945D9E0-A226-68CE-C32B-A3211127876C}"/>
              </a:ext>
            </a:extLst>
          </p:cNvPr>
          <p:cNvSpPr txBox="1"/>
          <p:nvPr/>
        </p:nvSpPr>
        <p:spPr>
          <a:xfrm>
            <a:off x="0" y="964734"/>
            <a:ext cx="5587068" cy="461665"/>
          </a:xfrm>
          <a:prstGeom prst="rect">
            <a:avLst/>
          </a:prstGeom>
          <a:noFill/>
        </p:spPr>
        <p:txBody>
          <a:bodyPr wrap="square" rtlCol="0">
            <a:spAutoFit/>
          </a:bodyPr>
          <a:lstStyle/>
          <a:p>
            <a:r>
              <a:rPr lang="en-US" sz="2400" b="1" dirty="0"/>
              <a:t>About us – the Fox Valley Funds</a:t>
            </a:r>
          </a:p>
        </p:txBody>
      </p:sp>
      <p:sp>
        <p:nvSpPr>
          <p:cNvPr id="4" name="TextBox 3">
            <a:extLst>
              <a:ext uri="{FF2B5EF4-FFF2-40B4-BE49-F238E27FC236}">
                <a16:creationId xmlns:a16="http://schemas.microsoft.com/office/drawing/2014/main" id="{9616743F-C0D7-A4CC-DF43-5AD408681E62}"/>
              </a:ext>
            </a:extLst>
          </p:cNvPr>
          <p:cNvSpPr txBox="1"/>
          <p:nvPr/>
        </p:nvSpPr>
        <p:spPr>
          <a:xfrm>
            <a:off x="494950" y="1711354"/>
            <a:ext cx="10633721" cy="3386825"/>
          </a:xfrm>
          <a:prstGeom prst="rect">
            <a:avLst/>
          </a:prstGeom>
          <a:noFill/>
        </p:spPr>
        <p:txBody>
          <a:bodyPr wrap="square" rtlCol="0">
            <a:spAutoFit/>
          </a:bodyPr>
          <a:lstStyle/>
          <a:p>
            <a:pPr marL="0" marR="0">
              <a:lnSpc>
                <a:spcPct val="107000"/>
              </a:lnSpc>
              <a:spcBef>
                <a:spcPts val="0"/>
              </a:spcBef>
              <a:spcAft>
                <a:spcPts val="800"/>
              </a:spcAft>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The Fox Valley Laborers Funds were established by an Agreement and Declaration between the Laborers International Unions of North America, Locals 582 and 1035, AFL-CIO and the Fox Valley General Contractors Association and the Illinois Road Builders Association, representing the contributing employers, and the Union representing the employees.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The Fox Valley Laborers Health and Welfare Fund was established on October 1, 1961</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914400" marR="0">
              <a:lnSpc>
                <a:spcPct val="107000"/>
              </a:lnSpc>
              <a:spcBef>
                <a:spcPts val="0"/>
              </a:spcBef>
              <a:spcAft>
                <a:spcPts val="0"/>
              </a:spcAft>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The Fox Valley and Vicinity Laborers Pension Fund was established on June 1, 1965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600" b="1" kern="100" dirty="0">
                <a:effectLst/>
                <a:latin typeface="Aptos" panose="020B0004020202020204" pitchFamily="34" charset="0"/>
                <a:ea typeface="Aptos" panose="020B0004020202020204" pitchFamily="34" charset="0"/>
                <a:cs typeface="Times New Roman" panose="02020603050405020304" pitchFamily="18" charset="0"/>
              </a:rPr>
              <a:t>The purpose of the Funds is to provide health and welfare and pension benefits to participants covered by collective bargaining agreements between the Union and contributing employers.</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AFC6BDB5-F307-5C0D-5077-F39AAC141CE1}"/>
              </a:ext>
            </a:extLst>
          </p:cNvPr>
          <p:cNvSpPr>
            <a:spLocks noGrp="1"/>
          </p:cNvSpPr>
          <p:nvPr>
            <p:ph type="sldNum" sz="quarter" idx="12"/>
          </p:nvPr>
        </p:nvSpPr>
        <p:spPr/>
        <p:txBody>
          <a:bodyPr/>
          <a:lstStyle/>
          <a:p>
            <a:fld id="{543D6CC3-2EED-45CB-96E6-59A4F6524697}" type="slidenum">
              <a:rPr lang="en-US" smtClean="0"/>
              <a:t>4</a:t>
            </a:fld>
            <a:endParaRPr lang="en-US"/>
          </a:p>
        </p:txBody>
      </p:sp>
    </p:spTree>
    <p:extLst>
      <p:ext uri="{BB962C8B-B14F-4D97-AF65-F5344CB8AC3E}">
        <p14:creationId xmlns:p14="http://schemas.microsoft.com/office/powerpoint/2010/main" val="3757434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02225-7615-9E35-3F69-D40BD4E3FA84}"/>
              </a:ext>
            </a:extLst>
          </p:cNvPr>
          <p:cNvSpPr/>
          <p:nvPr/>
        </p:nvSpPr>
        <p:spPr>
          <a:xfrm>
            <a:off x="0" y="325926"/>
            <a:ext cx="12192000" cy="194192"/>
          </a:xfrm>
          <a:prstGeom prst="rect">
            <a:avLst/>
          </a:prstGeom>
          <a:solidFill>
            <a:srgbClr val="B32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and white fox logo&#10;&#10;Description automatically generated">
            <a:extLst>
              <a:ext uri="{FF2B5EF4-FFF2-40B4-BE49-F238E27FC236}">
                <a16:creationId xmlns:a16="http://schemas.microsoft.com/office/drawing/2014/main" id="{79335CFF-8768-3AFE-D317-4EFB18232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192" y="5809488"/>
            <a:ext cx="792480" cy="1048512"/>
          </a:xfrm>
          <a:prstGeom prst="rect">
            <a:avLst/>
          </a:prstGeom>
        </p:spPr>
      </p:pic>
      <p:sp>
        <p:nvSpPr>
          <p:cNvPr id="3" name="TextBox 2">
            <a:extLst>
              <a:ext uri="{FF2B5EF4-FFF2-40B4-BE49-F238E27FC236}">
                <a16:creationId xmlns:a16="http://schemas.microsoft.com/office/drawing/2014/main" id="{A945D9E0-A226-68CE-C32B-A3211127876C}"/>
              </a:ext>
            </a:extLst>
          </p:cNvPr>
          <p:cNvSpPr txBox="1"/>
          <p:nvPr/>
        </p:nvSpPr>
        <p:spPr>
          <a:xfrm>
            <a:off x="0" y="964734"/>
            <a:ext cx="5587068" cy="461665"/>
          </a:xfrm>
          <a:prstGeom prst="rect">
            <a:avLst/>
          </a:prstGeom>
          <a:noFill/>
        </p:spPr>
        <p:txBody>
          <a:bodyPr wrap="square" rtlCol="0">
            <a:spAutoFit/>
          </a:bodyPr>
          <a:lstStyle/>
          <a:p>
            <a:r>
              <a:rPr lang="en-US" sz="2400" b="1" dirty="0"/>
              <a:t>Vesting</a:t>
            </a:r>
          </a:p>
        </p:txBody>
      </p:sp>
      <p:sp>
        <p:nvSpPr>
          <p:cNvPr id="5" name="TextBox 4">
            <a:extLst>
              <a:ext uri="{FF2B5EF4-FFF2-40B4-BE49-F238E27FC236}">
                <a16:creationId xmlns:a16="http://schemas.microsoft.com/office/drawing/2014/main" id="{C207EEAE-0B43-E5B9-2B69-BD4342698927}"/>
              </a:ext>
            </a:extLst>
          </p:cNvPr>
          <p:cNvSpPr txBox="1"/>
          <p:nvPr/>
        </p:nvSpPr>
        <p:spPr>
          <a:xfrm>
            <a:off x="393540" y="1839170"/>
            <a:ext cx="7470300" cy="5632311"/>
          </a:xfrm>
          <a:prstGeom prst="rect">
            <a:avLst/>
          </a:prstGeom>
          <a:noFill/>
        </p:spPr>
        <p:txBody>
          <a:bodyPr wrap="square" rtlCol="0">
            <a:spAutoFit/>
          </a:bodyPr>
          <a:lstStyle/>
          <a:p>
            <a:r>
              <a:rPr lang="en-US" dirty="0"/>
              <a:t>Once you are fully vested under the Plan, you have a non-forfeitable right to a pension benefit when you retire.  </a:t>
            </a:r>
          </a:p>
          <a:p>
            <a:endParaRPr lang="en-US" dirty="0"/>
          </a:p>
          <a:p>
            <a:r>
              <a:rPr lang="en-US" b="1" dirty="0"/>
              <a:t>How do I become vested?  </a:t>
            </a:r>
            <a:r>
              <a:rPr lang="en-US" dirty="0"/>
              <a:t>You are considered vested once you earn at least five years of service (“credits”).</a:t>
            </a:r>
          </a:p>
          <a:p>
            <a:endParaRPr lang="en-US" dirty="0"/>
          </a:p>
          <a:p>
            <a:r>
              <a:rPr lang="en-US" b="1" dirty="0"/>
              <a:t>What if I incur a short break in service?  </a:t>
            </a:r>
            <a:r>
              <a:rPr lang="en-US" dirty="0"/>
              <a:t>You will not receive a credit if you do not work at least 500 hours in a Plan Year (other than your first year).  </a:t>
            </a:r>
          </a:p>
          <a:p>
            <a:endParaRPr lang="en-US" dirty="0"/>
          </a:p>
          <a:p>
            <a:r>
              <a:rPr lang="en-US" b="1" dirty="0"/>
              <a:t>What if I incur a permanent break in service?  </a:t>
            </a:r>
            <a:r>
              <a:rPr lang="en-US" dirty="0"/>
              <a:t>If you are not fully vested with five credits, you can lose the amount of service and benefits you’ve accumulated under the Plan if you have five consecutive plan years without earning a credit.  </a:t>
            </a:r>
          </a:p>
          <a:p>
            <a:endParaRPr lang="en-US" dirty="0"/>
          </a:p>
          <a:p>
            <a:r>
              <a:rPr lang="en-US" dirty="0"/>
              <a:t>If you are fully vested with a minimum of five years of service, your benefit will still be there when you retire.</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D93BD6E-51A9-44A9-5961-64BB94D1DEE6}"/>
              </a:ext>
            </a:extLst>
          </p:cNvPr>
          <p:cNvSpPr>
            <a:spLocks noGrp="1"/>
          </p:cNvSpPr>
          <p:nvPr>
            <p:ph type="sldNum" sz="quarter" idx="12"/>
          </p:nvPr>
        </p:nvSpPr>
        <p:spPr/>
        <p:txBody>
          <a:bodyPr/>
          <a:lstStyle/>
          <a:p>
            <a:fld id="{543D6CC3-2EED-45CB-96E6-59A4F6524697}" type="slidenum">
              <a:rPr lang="en-US" smtClean="0"/>
              <a:t>40</a:t>
            </a:fld>
            <a:endParaRPr lang="en-US"/>
          </a:p>
        </p:txBody>
      </p:sp>
    </p:spTree>
    <p:extLst>
      <p:ext uri="{BB962C8B-B14F-4D97-AF65-F5344CB8AC3E}">
        <p14:creationId xmlns:p14="http://schemas.microsoft.com/office/powerpoint/2010/main" val="19813341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02225-7615-9E35-3F69-D40BD4E3FA84}"/>
              </a:ext>
            </a:extLst>
          </p:cNvPr>
          <p:cNvSpPr/>
          <p:nvPr/>
        </p:nvSpPr>
        <p:spPr>
          <a:xfrm>
            <a:off x="0" y="325926"/>
            <a:ext cx="12192000" cy="194192"/>
          </a:xfrm>
          <a:prstGeom prst="rect">
            <a:avLst/>
          </a:prstGeom>
          <a:solidFill>
            <a:srgbClr val="B32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and white fox logo&#10;&#10;Description automatically generated">
            <a:extLst>
              <a:ext uri="{FF2B5EF4-FFF2-40B4-BE49-F238E27FC236}">
                <a16:creationId xmlns:a16="http://schemas.microsoft.com/office/drawing/2014/main" id="{79335CFF-8768-3AFE-D317-4EFB18232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192" y="5809488"/>
            <a:ext cx="792480" cy="1048512"/>
          </a:xfrm>
          <a:prstGeom prst="rect">
            <a:avLst/>
          </a:prstGeom>
        </p:spPr>
      </p:pic>
      <p:sp>
        <p:nvSpPr>
          <p:cNvPr id="3" name="TextBox 2">
            <a:extLst>
              <a:ext uri="{FF2B5EF4-FFF2-40B4-BE49-F238E27FC236}">
                <a16:creationId xmlns:a16="http://schemas.microsoft.com/office/drawing/2014/main" id="{A945D9E0-A226-68CE-C32B-A3211127876C}"/>
              </a:ext>
            </a:extLst>
          </p:cNvPr>
          <p:cNvSpPr txBox="1"/>
          <p:nvPr/>
        </p:nvSpPr>
        <p:spPr>
          <a:xfrm>
            <a:off x="0" y="964734"/>
            <a:ext cx="5587068" cy="461665"/>
          </a:xfrm>
          <a:prstGeom prst="rect">
            <a:avLst/>
          </a:prstGeom>
          <a:noFill/>
        </p:spPr>
        <p:txBody>
          <a:bodyPr wrap="square" rtlCol="0">
            <a:spAutoFit/>
          </a:bodyPr>
          <a:lstStyle/>
          <a:p>
            <a:r>
              <a:rPr lang="en-US" sz="2400" b="1" dirty="0"/>
              <a:t>Commencing your benefit</a:t>
            </a:r>
          </a:p>
        </p:txBody>
      </p:sp>
      <p:sp>
        <p:nvSpPr>
          <p:cNvPr id="5" name="TextBox 4">
            <a:extLst>
              <a:ext uri="{FF2B5EF4-FFF2-40B4-BE49-F238E27FC236}">
                <a16:creationId xmlns:a16="http://schemas.microsoft.com/office/drawing/2014/main" id="{C207EEAE-0B43-E5B9-2B69-BD4342698927}"/>
              </a:ext>
            </a:extLst>
          </p:cNvPr>
          <p:cNvSpPr txBox="1"/>
          <p:nvPr/>
        </p:nvSpPr>
        <p:spPr>
          <a:xfrm>
            <a:off x="393540" y="1839170"/>
            <a:ext cx="4779351" cy="2308324"/>
          </a:xfrm>
          <a:prstGeom prst="rect">
            <a:avLst/>
          </a:prstGeom>
          <a:noFill/>
        </p:spPr>
        <p:txBody>
          <a:bodyPr wrap="square" rtlCol="0">
            <a:spAutoFit/>
          </a:bodyPr>
          <a:lstStyle/>
          <a:p>
            <a:r>
              <a:rPr lang="en-US" dirty="0"/>
              <a:t>You are eligible to collect your pension benefit:</a:t>
            </a:r>
          </a:p>
          <a:p>
            <a:endParaRPr lang="en-US" dirty="0"/>
          </a:p>
          <a:p>
            <a:pPr marL="687388" indent="-285750">
              <a:buFont typeface="Arial" panose="020B0604020202020204" pitchFamily="34" charset="0"/>
              <a:buChar char="•"/>
            </a:pPr>
            <a:r>
              <a:rPr lang="en-US" dirty="0"/>
              <a:t>At age 65 or older, with a minimum of five (5) credits / years of service</a:t>
            </a:r>
          </a:p>
          <a:p>
            <a:pPr marL="687388" indent="-285750">
              <a:buFont typeface="Arial" panose="020B0604020202020204" pitchFamily="34" charset="0"/>
              <a:buChar char="•"/>
            </a:pPr>
            <a:r>
              <a:rPr lang="en-US" dirty="0"/>
              <a:t>At age 60 or older, with a minimum of ten (10) credits / years of service  </a:t>
            </a:r>
          </a:p>
          <a:p>
            <a:endParaRPr lang="en-US" dirty="0"/>
          </a:p>
          <a:p>
            <a:endParaRPr lang="en-US" dirty="0"/>
          </a:p>
        </p:txBody>
      </p:sp>
      <p:sp>
        <p:nvSpPr>
          <p:cNvPr id="4" name="TextBox 3">
            <a:extLst>
              <a:ext uri="{FF2B5EF4-FFF2-40B4-BE49-F238E27FC236}">
                <a16:creationId xmlns:a16="http://schemas.microsoft.com/office/drawing/2014/main" id="{D3D8C5BC-3D93-7A89-CEF7-AFBAEF3FAF1C}"/>
              </a:ext>
            </a:extLst>
          </p:cNvPr>
          <p:cNvSpPr txBox="1"/>
          <p:nvPr/>
        </p:nvSpPr>
        <p:spPr>
          <a:xfrm>
            <a:off x="2277292" y="4782577"/>
            <a:ext cx="4528457" cy="1200329"/>
          </a:xfrm>
          <a:prstGeom prst="rect">
            <a:avLst/>
          </a:prstGeom>
          <a:noFill/>
        </p:spPr>
        <p:txBody>
          <a:bodyPr wrap="square" rtlCol="0">
            <a:spAutoFit/>
          </a:bodyPr>
          <a:lstStyle/>
          <a:p>
            <a:pPr algn="ctr"/>
            <a:r>
              <a:rPr lang="en-US" dirty="0"/>
              <a:t>When you are ready to retire, complete the pension application and return it to the Fund Office at least 60 days prior to the date you want your pension to begin.</a:t>
            </a:r>
          </a:p>
        </p:txBody>
      </p:sp>
      <p:sp>
        <p:nvSpPr>
          <p:cNvPr id="7" name="TextBox 6">
            <a:extLst>
              <a:ext uri="{FF2B5EF4-FFF2-40B4-BE49-F238E27FC236}">
                <a16:creationId xmlns:a16="http://schemas.microsoft.com/office/drawing/2014/main" id="{703C3B0B-5229-C4A3-AE73-A4344EE14763}"/>
              </a:ext>
            </a:extLst>
          </p:cNvPr>
          <p:cNvSpPr txBox="1"/>
          <p:nvPr/>
        </p:nvSpPr>
        <p:spPr>
          <a:xfrm>
            <a:off x="6474823" y="962927"/>
            <a:ext cx="5587068" cy="461665"/>
          </a:xfrm>
          <a:prstGeom prst="rect">
            <a:avLst/>
          </a:prstGeom>
          <a:noFill/>
        </p:spPr>
        <p:txBody>
          <a:bodyPr wrap="square" rtlCol="0">
            <a:spAutoFit/>
          </a:bodyPr>
          <a:lstStyle/>
          <a:p>
            <a:r>
              <a:rPr lang="en-US" sz="2400" b="1" dirty="0"/>
              <a:t>Types of benefits offered</a:t>
            </a:r>
          </a:p>
        </p:txBody>
      </p:sp>
      <p:sp>
        <p:nvSpPr>
          <p:cNvPr id="8" name="TextBox 7">
            <a:extLst>
              <a:ext uri="{FF2B5EF4-FFF2-40B4-BE49-F238E27FC236}">
                <a16:creationId xmlns:a16="http://schemas.microsoft.com/office/drawing/2014/main" id="{6419DBC4-BD85-CB11-6E6F-5CEE09D3F9B3}"/>
              </a:ext>
            </a:extLst>
          </p:cNvPr>
          <p:cNvSpPr txBox="1"/>
          <p:nvPr/>
        </p:nvSpPr>
        <p:spPr>
          <a:xfrm>
            <a:off x="6672419" y="1839170"/>
            <a:ext cx="4779351" cy="2585323"/>
          </a:xfrm>
          <a:prstGeom prst="rect">
            <a:avLst/>
          </a:prstGeom>
          <a:noFill/>
        </p:spPr>
        <p:txBody>
          <a:bodyPr wrap="square" rtlCol="0">
            <a:spAutoFit/>
          </a:bodyPr>
          <a:lstStyle/>
          <a:p>
            <a:pPr marL="285750" indent="-285750">
              <a:buFont typeface="Arial" panose="020B0604020202020204" pitchFamily="34" charset="0"/>
              <a:buChar char="•"/>
            </a:pPr>
            <a:r>
              <a:rPr lang="en-US" dirty="0"/>
              <a:t>Normal Benefit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Early Benefit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30 and Out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Total and Permanent Disability</a:t>
            </a:r>
          </a:p>
          <a:p>
            <a:endParaRPr lang="en-US" dirty="0"/>
          </a:p>
          <a:p>
            <a:endParaRPr lang="en-US" dirty="0"/>
          </a:p>
        </p:txBody>
      </p:sp>
      <p:sp>
        <p:nvSpPr>
          <p:cNvPr id="9" name="Slide Number Placeholder 8">
            <a:extLst>
              <a:ext uri="{FF2B5EF4-FFF2-40B4-BE49-F238E27FC236}">
                <a16:creationId xmlns:a16="http://schemas.microsoft.com/office/drawing/2014/main" id="{16335458-44AC-C93B-88C2-3F90FF9AB7DE}"/>
              </a:ext>
            </a:extLst>
          </p:cNvPr>
          <p:cNvSpPr>
            <a:spLocks noGrp="1"/>
          </p:cNvSpPr>
          <p:nvPr>
            <p:ph type="sldNum" sz="quarter" idx="12"/>
          </p:nvPr>
        </p:nvSpPr>
        <p:spPr/>
        <p:txBody>
          <a:bodyPr/>
          <a:lstStyle/>
          <a:p>
            <a:fld id="{543D6CC3-2EED-45CB-96E6-59A4F6524697}" type="slidenum">
              <a:rPr lang="en-US" smtClean="0"/>
              <a:t>41</a:t>
            </a:fld>
            <a:endParaRPr lang="en-US"/>
          </a:p>
        </p:txBody>
      </p:sp>
    </p:spTree>
    <p:extLst>
      <p:ext uri="{BB962C8B-B14F-4D97-AF65-F5344CB8AC3E}">
        <p14:creationId xmlns:p14="http://schemas.microsoft.com/office/powerpoint/2010/main" val="6307923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02225-7615-9E35-3F69-D40BD4E3FA84}"/>
              </a:ext>
            </a:extLst>
          </p:cNvPr>
          <p:cNvSpPr/>
          <p:nvPr/>
        </p:nvSpPr>
        <p:spPr>
          <a:xfrm>
            <a:off x="0" y="325926"/>
            <a:ext cx="12192000" cy="194192"/>
          </a:xfrm>
          <a:prstGeom prst="rect">
            <a:avLst/>
          </a:prstGeom>
          <a:solidFill>
            <a:srgbClr val="B32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and white fox logo&#10;&#10;Description automatically generated">
            <a:extLst>
              <a:ext uri="{FF2B5EF4-FFF2-40B4-BE49-F238E27FC236}">
                <a16:creationId xmlns:a16="http://schemas.microsoft.com/office/drawing/2014/main" id="{79335CFF-8768-3AFE-D317-4EFB18232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192" y="5809488"/>
            <a:ext cx="792480" cy="1048512"/>
          </a:xfrm>
          <a:prstGeom prst="rect">
            <a:avLst/>
          </a:prstGeom>
        </p:spPr>
      </p:pic>
      <p:sp>
        <p:nvSpPr>
          <p:cNvPr id="3" name="TextBox 2">
            <a:extLst>
              <a:ext uri="{FF2B5EF4-FFF2-40B4-BE49-F238E27FC236}">
                <a16:creationId xmlns:a16="http://schemas.microsoft.com/office/drawing/2014/main" id="{A945D9E0-A226-68CE-C32B-A3211127876C}"/>
              </a:ext>
            </a:extLst>
          </p:cNvPr>
          <p:cNvSpPr txBox="1"/>
          <p:nvPr/>
        </p:nvSpPr>
        <p:spPr>
          <a:xfrm>
            <a:off x="0" y="964734"/>
            <a:ext cx="5587068" cy="461665"/>
          </a:xfrm>
          <a:prstGeom prst="rect">
            <a:avLst/>
          </a:prstGeom>
          <a:noFill/>
        </p:spPr>
        <p:txBody>
          <a:bodyPr wrap="square" rtlCol="0">
            <a:spAutoFit/>
          </a:bodyPr>
          <a:lstStyle/>
          <a:p>
            <a:r>
              <a:rPr lang="en-US" sz="2400" b="1" dirty="0"/>
              <a:t>Pension benefit payment options</a:t>
            </a:r>
          </a:p>
        </p:txBody>
      </p:sp>
      <p:sp>
        <p:nvSpPr>
          <p:cNvPr id="5" name="TextBox 4">
            <a:extLst>
              <a:ext uri="{FF2B5EF4-FFF2-40B4-BE49-F238E27FC236}">
                <a16:creationId xmlns:a16="http://schemas.microsoft.com/office/drawing/2014/main" id="{C207EEAE-0B43-E5B9-2B69-BD4342698927}"/>
              </a:ext>
            </a:extLst>
          </p:cNvPr>
          <p:cNvSpPr txBox="1"/>
          <p:nvPr/>
        </p:nvSpPr>
        <p:spPr>
          <a:xfrm>
            <a:off x="671906" y="1778210"/>
            <a:ext cx="9212322" cy="5539978"/>
          </a:xfrm>
          <a:prstGeom prst="rect">
            <a:avLst/>
          </a:prstGeom>
          <a:noFill/>
        </p:spPr>
        <p:txBody>
          <a:bodyPr wrap="square" rtlCol="0">
            <a:spAutoFit/>
          </a:bodyPr>
          <a:lstStyle/>
          <a:p>
            <a:r>
              <a:rPr lang="en-US" sz="1500" b="1" dirty="0"/>
              <a:t>Single Life Only:</a:t>
            </a:r>
            <a:r>
              <a:rPr lang="en-US" sz="1500" dirty="0"/>
              <a:t>  Payable for your life only.</a:t>
            </a:r>
          </a:p>
          <a:p>
            <a:endParaRPr lang="en-US" sz="1500" b="1" dirty="0"/>
          </a:p>
          <a:p>
            <a:r>
              <a:rPr lang="en-US" sz="1500" b="1" dirty="0"/>
              <a:t>Five (5) Year Certain and Life:</a:t>
            </a:r>
            <a:r>
              <a:rPr lang="en-US" sz="1500" dirty="0"/>
              <a:t>  Payable for your life with 60 guaranteed installments.  If you die before receiving 60 payments, your designated beneficiary will receive the remainder of the 60 benefit payments.</a:t>
            </a:r>
          </a:p>
          <a:p>
            <a:endParaRPr lang="en-US" sz="1500" b="1" dirty="0"/>
          </a:p>
          <a:p>
            <a:r>
              <a:rPr lang="en-US" sz="1500" b="1" dirty="0"/>
              <a:t>Ten (10) Year Certain and Life:</a:t>
            </a:r>
            <a:r>
              <a:rPr lang="en-US" sz="1500" dirty="0"/>
              <a:t>  Payable for your life with 120 guaranteed installments.  If you die before receiving 120 payments, your designated beneficiary will receive the remainder of the 120 benefit payments.</a:t>
            </a:r>
            <a:endParaRPr lang="en-US" sz="1500" b="1" dirty="0"/>
          </a:p>
          <a:p>
            <a:endParaRPr lang="en-US" sz="1500" dirty="0"/>
          </a:p>
          <a:p>
            <a:r>
              <a:rPr lang="en-US" sz="1500" b="1" dirty="0"/>
              <a:t>Joint &amp; Survivor:  </a:t>
            </a:r>
            <a:r>
              <a:rPr lang="en-US" sz="1500" dirty="0"/>
              <a:t>A benefit payable to you with a percentage of your benefit payable to your spouse should you die before your spouse.  This benefit is payable in the form of 50%, 75%, or 100% of your benefit amount.</a:t>
            </a:r>
            <a:endParaRPr lang="en-US" sz="1500" b="1" dirty="0"/>
          </a:p>
          <a:p>
            <a:endParaRPr lang="en-US" sz="1500" b="1" dirty="0"/>
          </a:p>
          <a:p>
            <a:r>
              <a:rPr lang="en-US" sz="1500" b="1" dirty="0"/>
              <a:t>Joint &amp; Survivor with Pop-up:  </a:t>
            </a:r>
            <a:r>
              <a:rPr lang="en-US" sz="1500" dirty="0"/>
              <a:t>A benefit payable to you with a percentage of your benefit payable to your spouse should you die before your spouse.  This benefit is payable in the form of 50%, 75%, or 100% of your benefit amount.  However, should your spouse die before you, your benefit will now pop-up to the Single Life Only benefit amount and will be payable for your life only at that increased benefit amount.</a:t>
            </a:r>
            <a:endParaRPr lang="en-US" sz="1500" b="1" dirty="0"/>
          </a:p>
          <a:p>
            <a:endParaRPr lang="en-US" sz="1500" b="1" dirty="0"/>
          </a:p>
          <a:p>
            <a:r>
              <a:rPr lang="en-US" sz="1500" b="1" dirty="0"/>
              <a:t>Level Income Option:</a:t>
            </a:r>
            <a:r>
              <a:rPr lang="en-US" sz="1500" dirty="0"/>
              <a:t>  This option adjusts your pension amount before and after you are eligible for Social Security benefits, so that the combined monthly amount you receive remains approximately the same during your retirement.  To calculate this benefit, the Fund Office will need a copy of your Social Security benefit statement. </a:t>
            </a:r>
            <a:endParaRPr lang="en-US" sz="1500" b="1"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2ABA0C7-7B90-BD23-E907-BFCF731C1776}"/>
              </a:ext>
            </a:extLst>
          </p:cNvPr>
          <p:cNvSpPr>
            <a:spLocks noGrp="1"/>
          </p:cNvSpPr>
          <p:nvPr>
            <p:ph type="sldNum" sz="quarter" idx="12"/>
          </p:nvPr>
        </p:nvSpPr>
        <p:spPr/>
        <p:txBody>
          <a:bodyPr/>
          <a:lstStyle/>
          <a:p>
            <a:fld id="{543D6CC3-2EED-45CB-96E6-59A4F6524697}" type="slidenum">
              <a:rPr lang="en-US" smtClean="0"/>
              <a:t>42</a:t>
            </a:fld>
            <a:endParaRPr lang="en-US"/>
          </a:p>
        </p:txBody>
      </p:sp>
    </p:spTree>
    <p:extLst>
      <p:ext uri="{BB962C8B-B14F-4D97-AF65-F5344CB8AC3E}">
        <p14:creationId xmlns:p14="http://schemas.microsoft.com/office/powerpoint/2010/main" val="5981545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02225-7615-9E35-3F69-D40BD4E3FA84}"/>
              </a:ext>
            </a:extLst>
          </p:cNvPr>
          <p:cNvSpPr/>
          <p:nvPr/>
        </p:nvSpPr>
        <p:spPr>
          <a:xfrm>
            <a:off x="0" y="325926"/>
            <a:ext cx="12192000" cy="194192"/>
          </a:xfrm>
          <a:prstGeom prst="rect">
            <a:avLst/>
          </a:prstGeom>
          <a:solidFill>
            <a:srgbClr val="B32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and white fox logo&#10;&#10;Description automatically generated">
            <a:extLst>
              <a:ext uri="{FF2B5EF4-FFF2-40B4-BE49-F238E27FC236}">
                <a16:creationId xmlns:a16="http://schemas.microsoft.com/office/drawing/2014/main" id="{79335CFF-8768-3AFE-D317-4EFB18232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192" y="5809488"/>
            <a:ext cx="792480" cy="1048512"/>
          </a:xfrm>
          <a:prstGeom prst="rect">
            <a:avLst/>
          </a:prstGeom>
        </p:spPr>
      </p:pic>
      <p:sp>
        <p:nvSpPr>
          <p:cNvPr id="3" name="TextBox 2">
            <a:extLst>
              <a:ext uri="{FF2B5EF4-FFF2-40B4-BE49-F238E27FC236}">
                <a16:creationId xmlns:a16="http://schemas.microsoft.com/office/drawing/2014/main" id="{A945D9E0-A226-68CE-C32B-A3211127876C}"/>
              </a:ext>
            </a:extLst>
          </p:cNvPr>
          <p:cNvSpPr txBox="1"/>
          <p:nvPr/>
        </p:nvSpPr>
        <p:spPr>
          <a:xfrm>
            <a:off x="-1" y="964734"/>
            <a:ext cx="6270171" cy="461665"/>
          </a:xfrm>
          <a:prstGeom prst="rect">
            <a:avLst/>
          </a:prstGeom>
          <a:noFill/>
        </p:spPr>
        <p:txBody>
          <a:bodyPr wrap="square" rtlCol="0">
            <a:spAutoFit/>
          </a:bodyPr>
          <a:lstStyle/>
          <a:p>
            <a:r>
              <a:rPr lang="en-US" sz="2400" b="1" dirty="0"/>
              <a:t>The more you work, the more your benefit</a:t>
            </a:r>
          </a:p>
        </p:txBody>
      </p:sp>
      <p:sp>
        <p:nvSpPr>
          <p:cNvPr id="5" name="TextBox 4">
            <a:extLst>
              <a:ext uri="{FF2B5EF4-FFF2-40B4-BE49-F238E27FC236}">
                <a16:creationId xmlns:a16="http://schemas.microsoft.com/office/drawing/2014/main" id="{C207EEAE-0B43-E5B9-2B69-BD4342698927}"/>
              </a:ext>
            </a:extLst>
          </p:cNvPr>
          <p:cNvSpPr txBox="1"/>
          <p:nvPr/>
        </p:nvSpPr>
        <p:spPr>
          <a:xfrm>
            <a:off x="671906" y="1778210"/>
            <a:ext cx="8792728" cy="1477328"/>
          </a:xfrm>
          <a:prstGeom prst="rect">
            <a:avLst/>
          </a:prstGeom>
          <a:noFill/>
        </p:spPr>
        <p:txBody>
          <a:bodyPr wrap="square" rtlCol="0">
            <a:spAutoFit/>
          </a:bodyPr>
          <a:lstStyle/>
          <a:p>
            <a:r>
              <a:rPr lang="en-US" sz="1500" dirty="0"/>
              <a:t>Example:  Tom works 11 years in covered employment as a Laborer.  His employers have remitted the following hours and contributions on his behalf.  His Single Life Only benefit at Normal Retirement Age is calculated below and will be $2,253.74 per month.</a:t>
            </a:r>
          </a:p>
          <a:p>
            <a:endParaRPr lang="en-US" sz="1500" dirty="0"/>
          </a:p>
          <a:p>
            <a:endParaRPr lang="en-US" sz="1500" dirty="0"/>
          </a:p>
          <a:p>
            <a:r>
              <a:rPr lang="en-US" sz="1500" dirty="0"/>
              <a:t>	</a:t>
            </a:r>
            <a:endParaRPr lang="en-US" dirty="0"/>
          </a:p>
        </p:txBody>
      </p:sp>
      <p:pic>
        <p:nvPicPr>
          <p:cNvPr id="7" name="Picture 6">
            <a:extLst>
              <a:ext uri="{FF2B5EF4-FFF2-40B4-BE49-F238E27FC236}">
                <a16:creationId xmlns:a16="http://schemas.microsoft.com/office/drawing/2014/main" id="{CE9CD4B7-DC34-CADF-68B4-F1268EF21574}"/>
              </a:ext>
            </a:extLst>
          </p:cNvPr>
          <p:cNvPicPr>
            <a:picLocks noChangeAspect="1"/>
          </p:cNvPicPr>
          <p:nvPr/>
        </p:nvPicPr>
        <p:blipFill>
          <a:blip r:embed="rId3"/>
          <a:stretch>
            <a:fillRect/>
          </a:stretch>
        </p:blipFill>
        <p:spPr>
          <a:xfrm>
            <a:off x="1771234" y="2684492"/>
            <a:ext cx="5767759" cy="2636446"/>
          </a:xfrm>
          <a:prstGeom prst="rect">
            <a:avLst/>
          </a:prstGeom>
        </p:spPr>
      </p:pic>
      <p:sp>
        <p:nvSpPr>
          <p:cNvPr id="8" name="TextBox 7">
            <a:extLst>
              <a:ext uri="{FF2B5EF4-FFF2-40B4-BE49-F238E27FC236}">
                <a16:creationId xmlns:a16="http://schemas.microsoft.com/office/drawing/2014/main" id="{D5E59349-3937-B415-F3D5-5652677FB8B9}"/>
              </a:ext>
            </a:extLst>
          </p:cNvPr>
          <p:cNvSpPr txBox="1"/>
          <p:nvPr/>
        </p:nvSpPr>
        <p:spPr>
          <a:xfrm>
            <a:off x="332510" y="5712823"/>
            <a:ext cx="9132124" cy="461665"/>
          </a:xfrm>
          <a:prstGeom prst="rect">
            <a:avLst/>
          </a:prstGeom>
          <a:noFill/>
        </p:spPr>
        <p:txBody>
          <a:bodyPr wrap="square" rtlCol="0">
            <a:spAutoFit/>
          </a:bodyPr>
          <a:lstStyle/>
          <a:p>
            <a:r>
              <a:rPr lang="en-US" sz="2400" b="1" dirty="0">
                <a:solidFill>
                  <a:schemeClr val="accent2">
                    <a:lumMod val="75000"/>
                  </a:schemeClr>
                </a:solidFill>
              </a:rPr>
              <a:t>Every hour and every dollar is credited towards your benefit!</a:t>
            </a:r>
          </a:p>
        </p:txBody>
      </p:sp>
      <p:sp>
        <p:nvSpPr>
          <p:cNvPr id="9" name="TextBox 8">
            <a:extLst>
              <a:ext uri="{FF2B5EF4-FFF2-40B4-BE49-F238E27FC236}">
                <a16:creationId xmlns:a16="http://schemas.microsoft.com/office/drawing/2014/main" id="{BDEB9F50-42C2-D431-91DD-AB8B4952B1DB}"/>
              </a:ext>
            </a:extLst>
          </p:cNvPr>
          <p:cNvSpPr txBox="1"/>
          <p:nvPr/>
        </p:nvSpPr>
        <p:spPr>
          <a:xfrm>
            <a:off x="8560525" y="2893447"/>
            <a:ext cx="2699658" cy="738664"/>
          </a:xfrm>
          <a:prstGeom prst="rect">
            <a:avLst/>
          </a:prstGeom>
          <a:noFill/>
        </p:spPr>
        <p:txBody>
          <a:bodyPr wrap="square" rtlCol="0">
            <a:spAutoFit/>
          </a:bodyPr>
          <a:lstStyle/>
          <a:p>
            <a:pPr algn="ctr"/>
            <a:r>
              <a:rPr lang="en-US" sz="1400" dirty="0"/>
              <a:t>Note:  Further benefit options will be actuarial reduced based on the benefit elected</a:t>
            </a:r>
          </a:p>
        </p:txBody>
      </p:sp>
      <p:sp>
        <p:nvSpPr>
          <p:cNvPr id="4" name="Slide Number Placeholder 3">
            <a:extLst>
              <a:ext uri="{FF2B5EF4-FFF2-40B4-BE49-F238E27FC236}">
                <a16:creationId xmlns:a16="http://schemas.microsoft.com/office/drawing/2014/main" id="{89CDDC12-54FC-E639-0F66-63559C99D2A6}"/>
              </a:ext>
            </a:extLst>
          </p:cNvPr>
          <p:cNvSpPr>
            <a:spLocks noGrp="1"/>
          </p:cNvSpPr>
          <p:nvPr>
            <p:ph type="sldNum" sz="quarter" idx="12"/>
          </p:nvPr>
        </p:nvSpPr>
        <p:spPr/>
        <p:txBody>
          <a:bodyPr/>
          <a:lstStyle/>
          <a:p>
            <a:fld id="{543D6CC3-2EED-45CB-96E6-59A4F6524697}" type="slidenum">
              <a:rPr lang="en-US" smtClean="0"/>
              <a:t>43</a:t>
            </a:fld>
            <a:endParaRPr lang="en-US"/>
          </a:p>
        </p:txBody>
      </p:sp>
    </p:spTree>
    <p:extLst>
      <p:ext uri="{BB962C8B-B14F-4D97-AF65-F5344CB8AC3E}">
        <p14:creationId xmlns:p14="http://schemas.microsoft.com/office/powerpoint/2010/main" val="1171997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02225-7615-9E35-3F69-D40BD4E3FA84}"/>
              </a:ext>
            </a:extLst>
          </p:cNvPr>
          <p:cNvSpPr/>
          <p:nvPr/>
        </p:nvSpPr>
        <p:spPr>
          <a:xfrm>
            <a:off x="0" y="325926"/>
            <a:ext cx="12192000" cy="194192"/>
          </a:xfrm>
          <a:prstGeom prst="rect">
            <a:avLst/>
          </a:prstGeom>
          <a:solidFill>
            <a:srgbClr val="B32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and white fox logo&#10;&#10;Description automatically generated">
            <a:extLst>
              <a:ext uri="{FF2B5EF4-FFF2-40B4-BE49-F238E27FC236}">
                <a16:creationId xmlns:a16="http://schemas.microsoft.com/office/drawing/2014/main" id="{79335CFF-8768-3AFE-D317-4EFB18232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192" y="5809488"/>
            <a:ext cx="792480" cy="1048512"/>
          </a:xfrm>
          <a:prstGeom prst="rect">
            <a:avLst/>
          </a:prstGeom>
        </p:spPr>
      </p:pic>
      <p:sp>
        <p:nvSpPr>
          <p:cNvPr id="3" name="TextBox 2">
            <a:extLst>
              <a:ext uri="{FF2B5EF4-FFF2-40B4-BE49-F238E27FC236}">
                <a16:creationId xmlns:a16="http://schemas.microsoft.com/office/drawing/2014/main" id="{A945D9E0-A226-68CE-C32B-A3211127876C}"/>
              </a:ext>
            </a:extLst>
          </p:cNvPr>
          <p:cNvSpPr txBox="1"/>
          <p:nvPr/>
        </p:nvSpPr>
        <p:spPr>
          <a:xfrm>
            <a:off x="-1" y="964734"/>
            <a:ext cx="6270171" cy="461665"/>
          </a:xfrm>
          <a:prstGeom prst="rect">
            <a:avLst/>
          </a:prstGeom>
          <a:noFill/>
        </p:spPr>
        <p:txBody>
          <a:bodyPr wrap="square" rtlCol="0">
            <a:spAutoFit/>
          </a:bodyPr>
          <a:lstStyle/>
          <a:p>
            <a:r>
              <a:rPr lang="en-US" sz="2400" b="1" dirty="0"/>
              <a:t>Supplemental Lump Sum benefit</a:t>
            </a:r>
          </a:p>
        </p:txBody>
      </p:sp>
      <p:sp>
        <p:nvSpPr>
          <p:cNvPr id="5" name="TextBox 4">
            <a:extLst>
              <a:ext uri="{FF2B5EF4-FFF2-40B4-BE49-F238E27FC236}">
                <a16:creationId xmlns:a16="http://schemas.microsoft.com/office/drawing/2014/main" id="{C207EEAE-0B43-E5B9-2B69-BD4342698927}"/>
              </a:ext>
            </a:extLst>
          </p:cNvPr>
          <p:cNvSpPr txBox="1"/>
          <p:nvPr/>
        </p:nvSpPr>
        <p:spPr>
          <a:xfrm>
            <a:off x="602238" y="1569205"/>
            <a:ext cx="9212322" cy="5401479"/>
          </a:xfrm>
          <a:prstGeom prst="rect">
            <a:avLst/>
          </a:prstGeom>
          <a:noFill/>
        </p:spPr>
        <p:txBody>
          <a:bodyPr wrap="square" rtlCol="0">
            <a:spAutoFit/>
          </a:bodyPr>
          <a:lstStyle/>
          <a:p>
            <a:pPr defTabSz="495300"/>
            <a:r>
              <a:rPr lang="en-US" sz="1500" dirty="0"/>
              <a:t>You are eligible for a one-time payment of $1,000 for each year of Lump Sum Service (minimum of 20 years) during which contributions were made to the Fox Valley and Vicinity Laborers Pension Fund on your behalf.  This benefit is increased to </a:t>
            </a:r>
            <a:r>
              <a:rPr lang="en-US" sz="1500" u="sng" dirty="0"/>
              <a:t>$2,000 </a:t>
            </a:r>
            <a:r>
              <a:rPr lang="en-US" sz="1500" dirty="0"/>
              <a:t>for each year of Lump Sum Service for the </a:t>
            </a:r>
            <a:r>
              <a:rPr lang="en-US" sz="1500" u="sng" dirty="0"/>
              <a:t>31</a:t>
            </a:r>
            <a:r>
              <a:rPr lang="en-US" sz="1500" u="sng" baseline="30000" dirty="0"/>
              <a:t>st</a:t>
            </a:r>
            <a:r>
              <a:rPr lang="en-US" sz="1500" u="sng" dirty="0"/>
              <a:t> and subsequent years of service.</a:t>
            </a:r>
            <a:r>
              <a:rPr lang="en-US" sz="1500" dirty="0"/>
              <a:t>  A year of service is defined as at least 500 hours in a Plan Year.</a:t>
            </a:r>
          </a:p>
          <a:p>
            <a:endParaRPr lang="en-US" sz="1500" dirty="0"/>
          </a:p>
          <a:p>
            <a:pPr marL="1089025" defTabSz="706438"/>
            <a:r>
              <a:rPr lang="en-US" sz="1400" u="sng" dirty="0"/>
              <a:t>Years of Service</a:t>
            </a:r>
            <a:r>
              <a:rPr lang="en-US" sz="1400" dirty="0"/>
              <a:t>	         </a:t>
            </a:r>
            <a:r>
              <a:rPr lang="en-US" sz="1400" u="sng" dirty="0"/>
              <a:t>Lump Sum Benefit Amount</a:t>
            </a:r>
          </a:p>
          <a:p>
            <a:pPr marL="1089025" defTabSz="495300"/>
            <a:r>
              <a:rPr lang="en-US" sz="1400" dirty="0"/>
              <a:t>	20					$20,000</a:t>
            </a:r>
          </a:p>
          <a:p>
            <a:pPr marL="1089025" defTabSz="495300"/>
            <a:r>
              <a:rPr lang="en-US" sz="1400" dirty="0"/>
              <a:t>	21					$21,000</a:t>
            </a:r>
          </a:p>
          <a:p>
            <a:pPr marL="1089025" defTabSz="495300"/>
            <a:r>
              <a:rPr lang="en-US" sz="1400" dirty="0"/>
              <a:t>	22					$22,000</a:t>
            </a:r>
          </a:p>
          <a:p>
            <a:pPr marL="1089025" defTabSz="495300"/>
            <a:r>
              <a:rPr lang="en-US" sz="1400" dirty="0"/>
              <a:t>	23					$23,000</a:t>
            </a:r>
          </a:p>
          <a:p>
            <a:pPr marL="1089025" defTabSz="495300"/>
            <a:r>
              <a:rPr lang="en-US" sz="1400" dirty="0"/>
              <a:t>	24					$24,000</a:t>
            </a:r>
          </a:p>
          <a:p>
            <a:pPr marL="1089025" defTabSz="495300"/>
            <a:r>
              <a:rPr lang="en-US" sz="1400" dirty="0"/>
              <a:t>	25					$25,000</a:t>
            </a:r>
          </a:p>
          <a:p>
            <a:pPr marL="1089025" defTabSz="495300"/>
            <a:r>
              <a:rPr lang="en-US" sz="1400" dirty="0"/>
              <a:t>	26					$26,000</a:t>
            </a:r>
          </a:p>
          <a:p>
            <a:pPr marL="1089025" defTabSz="495300"/>
            <a:r>
              <a:rPr lang="en-US" sz="1400" dirty="0"/>
              <a:t>	27					$27,000</a:t>
            </a:r>
          </a:p>
          <a:p>
            <a:pPr marL="1089025" defTabSz="495300"/>
            <a:r>
              <a:rPr lang="en-US" sz="1400" dirty="0"/>
              <a:t>	28					$28,000</a:t>
            </a:r>
          </a:p>
          <a:p>
            <a:pPr marL="1089025" defTabSz="495300"/>
            <a:r>
              <a:rPr lang="en-US" sz="1400" dirty="0"/>
              <a:t>	29					$29,000</a:t>
            </a:r>
          </a:p>
          <a:p>
            <a:pPr marL="1089025" defTabSz="495300"/>
            <a:r>
              <a:rPr lang="en-US" sz="1400" dirty="0"/>
              <a:t>	30					$30,000</a:t>
            </a:r>
          </a:p>
          <a:p>
            <a:pPr marL="1089025" defTabSz="495300"/>
            <a:r>
              <a:rPr lang="en-US" sz="1400" dirty="0"/>
              <a:t>	31					$32,000</a:t>
            </a:r>
          </a:p>
          <a:p>
            <a:pPr marL="1089025" defTabSz="495300"/>
            <a:endParaRPr lang="en-US" sz="1400" dirty="0"/>
          </a:p>
          <a:p>
            <a:pPr defTabSz="495300"/>
            <a:endParaRPr lang="en-US" sz="1400" dirty="0"/>
          </a:p>
          <a:p>
            <a:pPr defTabSz="495300"/>
            <a:r>
              <a:rPr lang="en-US" sz="1400" dirty="0"/>
              <a:t>You must be Active at the time of your retirement.  “Active” means you have earned a credit in the Plan Year you begin your pension benefit AND have earned a credit in the two immediately preceding Plan Years.</a:t>
            </a:r>
          </a:p>
          <a:p>
            <a:pPr defTabSz="495300"/>
            <a:endParaRPr lang="en-US" sz="1400" dirty="0"/>
          </a:p>
          <a:p>
            <a:endParaRPr lang="en-US" dirty="0"/>
          </a:p>
        </p:txBody>
      </p:sp>
      <p:sp>
        <p:nvSpPr>
          <p:cNvPr id="4" name="TextBox 3">
            <a:extLst>
              <a:ext uri="{FF2B5EF4-FFF2-40B4-BE49-F238E27FC236}">
                <a16:creationId xmlns:a16="http://schemas.microsoft.com/office/drawing/2014/main" id="{5841DE96-6E8D-B920-135D-C259333DB0E6}"/>
              </a:ext>
            </a:extLst>
          </p:cNvPr>
          <p:cNvSpPr txBox="1"/>
          <p:nvPr/>
        </p:nvSpPr>
        <p:spPr>
          <a:xfrm>
            <a:off x="7406946" y="3132831"/>
            <a:ext cx="3526417" cy="738664"/>
          </a:xfrm>
          <a:prstGeom prst="rect">
            <a:avLst/>
          </a:prstGeom>
          <a:noFill/>
        </p:spPr>
        <p:txBody>
          <a:bodyPr wrap="square" rtlCol="0">
            <a:spAutoFit/>
          </a:bodyPr>
          <a:lstStyle/>
          <a:p>
            <a:pPr algn="ctr" defTabSz="495300"/>
            <a:r>
              <a:rPr lang="en-US" sz="1400" dirty="0"/>
              <a:t>Although the chart shows the payment you will receive for up to 31 years of service,</a:t>
            </a:r>
          </a:p>
          <a:p>
            <a:pPr algn="ctr" defTabSz="495300"/>
            <a:r>
              <a:rPr lang="en-US" sz="1400" dirty="0"/>
              <a:t> the benefit is not capped.</a:t>
            </a:r>
          </a:p>
        </p:txBody>
      </p:sp>
      <p:sp>
        <p:nvSpPr>
          <p:cNvPr id="7" name="Slide Number Placeholder 6">
            <a:extLst>
              <a:ext uri="{FF2B5EF4-FFF2-40B4-BE49-F238E27FC236}">
                <a16:creationId xmlns:a16="http://schemas.microsoft.com/office/drawing/2014/main" id="{D602F915-A488-D2A7-3CD5-8651EC4DBF86}"/>
              </a:ext>
            </a:extLst>
          </p:cNvPr>
          <p:cNvSpPr>
            <a:spLocks noGrp="1"/>
          </p:cNvSpPr>
          <p:nvPr>
            <p:ph type="sldNum" sz="quarter" idx="12"/>
          </p:nvPr>
        </p:nvSpPr>
        <p:spPr/>
        <p:txBody>
          <a:bodyPr/>
          <a:lstStyle/>
          <a:p>
            <a:fld id="{543D6CC3-2EED-45CB-96E6-59A4F6524697}" type="slidenum">
              <a:rPr lang="en-US" smtClean="0"/>
              <a:t>44</a:t>
            </a:fld>
            <a:endParaRPr lang="en-US"/>
          </a:p>
        </p:txBody>
      </p:sp>
      <p:sp>
        <p:nvSpPr>
          <p:cNvPr id="9" name="TextBox 8">
            <a:extLst>
              <a:ext uri="{FF2B5EF4-FFF2-40B4-BE49-F238E27FC236}">
                <a16:creationId xmlns:a16="http://schemas.microsoft.com/office/drawing/2014/main" id="{C194DD60-73D0-9397-36B6-280483F01AFC}"/>
              </a:ext>
            </a:extLst>
          </p:cNvPr>
          <p:cNvSpPr txBox="1"/>
          <p:nvPr/>
        </p:nvSpPr>
        <p:spPr>
          <a:xfrm>
            <a:off x="7406946" y="4418357"/>
            <a:ext cx="3602114" cy="523220"/>
          </a:xfrm>
          <a:prstGeom prst="rect">
            <a:avLst/>
          </a:prstGeom>
          <a:noFill/>
        </p:spPr>
        <p:txBody>
          <a:bodyPr wrap="square">
            <a:spAutoFit/>
          </a:bodyPr>
          <a:lstStyle/>
          <a:p>
            <a:pPr algn="ctr" defTabSz="495300"/>
            <a:r>
              <a:rPr lang="en-US" sz="1400" dirty="0"/>
              <a:t>This benefit is also eligible for a rollover into an Individual Retirement Account (IRA).</a:t>
            </a:r>
          </a:p>
        </p:txBody>
      </p:sp>
    </p:spTree>
    <p:extLst>
      <p:ext uri="{BB962C8B-B14F-4D97-AF65-F5344CB8AC3E}">
        <p14:creationId xmlns:p14="http://schemas.microsoft.com/office/powerpoint/2010/main" val="480001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02225-7615-9E35-3F69-D40BD4E3FA84}"/>
              </a:ext>
            </a:extLst>
          </p:cNvPr>
          <p:cNvSpPr/>
          <p:nvPr/>
        </p:nvSpPr>
        <p:spPr>
          <a:xfrm>
            <a:off x="0" y="325926"/>
            <a:ext cx="12192000" cy="194192"/>
          </a:xfrm>
          <a:prstGeom prst="rect">
            <a:avLst/>
          </a:prstGeom>
          <a:solidFill>
            <a:srgbClr val="B32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and white fox logo&#10;&#10;Description automatically generated">
            <a:extLst>
              <a:ext uri="{FF2B5EF4-FFF2-40B4-BE49-F238E27FC236}">
                <a16:creationId xmlns:a16="http://schemas.microsoft.com/office/drawing/2014/main" id="{79335CFF-8768-3AFE-D317-4EFB18232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192" y="5809488"/>
            <a:ext cx="792480" cy="1048512"/>
          </a:xfrm>
          <a:prstGeom prst="rect">
            <a:avLst/>
          </a:prstGeom>
        </p:spPr>
      </p:pic>
      <p:sp>
        <p:nvSpPr>
          <p:cNvPr id="3" name="TextBox 2">
            <a:extLst>
              <a:ext uri="{FF2B5EF4-FFF2-40B4-BE49-F238E27FC236}">
                <a16:creationId xmlns:a16="http://schemas.microsoft.com/office/drawing/2014/main" id="{A945D9E0-A226-68CE-C32B-A3211127876C}"/>
              </a:ext>
            </a:extLst>
          </p:cNvPr>
          <p:cNvSpPr txBox="1"/>
          <p:nvPr/>
        </p:nvSpPr>
        <p:spPr>
          <a:xfrm>
            <a:off x="-1" y="964734"/>
            <a:ext cx="6270171" cy="461665"/>
          </a:xfrm>
          <a:prstGeom prst="rect">
            <a:avLst/>
          </a:prstGeom>
          <a:noFill/>
        </p:spPr>
        <p:txBody>
          <a:bodyPr wrap="square" rtlCol="0">
            <a:spAutoFit/>
          </a:bodyPr>
          <a:lstStyle/>
          <a:p>
            <a:r>
              <a:rPr lang="en-US" sz="2400" b="1" dirty="0"/>
              <a:t>Total and Permanent Disability benefit </a:t>
            </a:r>
          </a:p>
        </p:txBody>
      </p:sp>
      <p:sp>
        <p:nvSpPr>
          <p:cNvPr id="5" name="TextBox 4">
            <a:extLst>
              <a:ext uri="{FF2B5EF4-FFF2-40B4-BE49-F238E27FC236}">
                <a16:creationId xmlns:a16="http://schemas.microsoft.com/office/drawing/2014/main" id="{C207EEAE-0B43-E5B9-2B69-BD4342698927}"/>
              </a:ext>
            </a:extLst>
          </p:cNvPr>
          <p:cNvSpPr txBox="1"/>
          <p:nvPr/>
        </p:nvSpPr>
        <p:spPr>
          <a:xfrm>
            <a:off x="671907" y="1943978"/>
            <a:ext cx="7575111" cy="5416868"/>
          </a:xfrm>
          <a:prstGeom prst="rect">
            <a:avLst/>
          </a:prstGeom>
          <a:noFill/>
        </p:spPr>
        <p:txBody>
          <a:bodyPr wrap="square" rtlCol="0">
            <a:spAutoFit/>
          </a:bodyPr>
          <a:lstStyle/>
          <a:p>
            <a:r>
              <a:rPr lang="en-US" sz="1500" dirty="0"/>
              <a:t>The Plan provides a benefit should you become totally and permanently disabled.  </a:t>
            </a:r>
          </a:p>
          <a:p>
            <a:endParaRPr lang="en-US" sz="1500" dirty="0"/>
          </a:p>
          <a:p>
            <a:r>
              <a:rPr lang="en-US" sz="1500" dirty="0"/>
              <a:t>To be eligible for a Total and Permanent Disability Benefit, you must have at least 10 years of service, be Active at the time you are disabled, be considered totally and permanently disabled, and incapable of engaging in any occupation for the remainder of your lifetime based on medical evidence.</a:t>
            </a:r>
          </a:p>
          <a:p>
            <a:endParaRPr lang="en-US" sz="1500" dirty="0"/>
          </a:p>
          <a:p>
            <a:pPr defTabSz="495300"/>
            <a:r>
              <a:rPr lang="en-US" sz="1500" dirty="0"/>
              <a:t>This benefit is 80% of your accrued benefit (the benefit you would have received based on Employer Contributions made on your behalf before your disability).  The monthly benefit will not be less than $600 per month.  </a:t>
            </a:r>
          </a:p>
          <a:p>
            <a:pPr defTabSz="495300"/>
            <a:endParaRPr lang="en-US" sz="1500" dirty="0"/>
          </a:p>
          <a:p>
            <a:pPr defTabSz="495300"/>
            <a:r>
              <a:rPr lang="en-US" sz="1500" dirty="0"/>
              <a:t>Example:  </a:t>
            </a:r>
          </a:p>
          <a:p>
            <a:pPr defTabSz="495300"/>
            <a:r>
              <a:rPr lang="en-US" sz="1500" dirty="0"/>
              <a:t>    Tom’s disability benefit would be:  $2,253.74  x  80%  =  $1,802.99 per month</a:t>
            </a:r>
          </a:p>
          <a:p>
            <a:pPr defTabSz="495300"/>
            <a:r>
              <a:rPr lang="en-US" sz="1500" dirty="0"/>
              <a:t>    until he reaches his Normal Retirement Age. </a:t>
            </a:r>
          </a:p>
          <a:p>
            <a:pPr defTabSz="495300"/>
            <a:endParaRPr lang="en-US" sz="1500" dirty="0"/>
          </a:p>
          <a:p>
            <a:pPr defTabSz="495300"/>
            <a:endParaRPr lang="en-US" sz="1500" dirty="0"/>
          </a:p>
          <a:p>
            <a:pPr defTabSz="495300"/>
            <a:endParaRPr lang="en-US" sz="1500" dirty="0"/>
          </a:p>
          <a:p>
            <a:pPr defTabSz="495300"/>
            <a:r>
              <a:rPr lang="en-US" sz="1500" dirty="0"/>
              <a:t>“Active” means you have earned a credit in the Plan Year you begin your pension benefit AND have earned a credit in the two immediately preceding Plan Years.</a:t>
            </a:r>
          </a:p>
          <a:p>
            <a:pPr defTabSz="495300"/>
            <a:endParaRPr lang="en-US" sz="1600" dirty="0"/>
          </a:p>
          <a:p>
            <a:endParaRPr lang="en-US" sz="1500" dirty="0"/>
          </a:p>
          <a:p>
            <a:endParaRPr lang="en-US" dirty="0"/>
          </a:p>
        </p:txBody>
      </p:sp>
      <p:pic>
        <p:nvPicPr>
          <p:cNvPr id="8" name="Picture 7">
            <a:extLst>
              <a:ext uri="{FF2B5EF4-FFF2-40B4-BE49-F238E27FC236}">
                <a16:creationId xmlns:a16="http://schemas.microsoft.com/office/drawing/2014/main" id="{1F53FAED-A6B2-720F-70F6-8290300EB8E6}"/>
              </a:ext>
            </a:extLst>
          </p:cNvPr>
          <p:cNvPicPr>
            <a:picLocks noChangeAspect="1"/>
          </p:cNvPicPr>
          <p:nvPr/>
        </p:nvPicPr>
        <p:blipFill>
          <a:blip r:embed="rId3"/>
          <a:stretch>
            <a:fillRect/>
          </a:stretch>
        </p:blipFill>
        <p:spPr>
          <a:xfrm>
            <a:off x="8679860" y="2545488"/>
            <a:ext cx="1743075" cy="2085975"/>
          </a:xfrm>
          <a:prstGeom prst="rect">
            <a:avLst/>
          </a:prstGeom>
        </p:spPr>
      </p:pic>
      <p:sp>
        <p:nvSpPr>
          <p:cNvPr id="4" name="Slide Number Placeholder 3">
            <a:extLst>
              <a:ext uri="{FF2B5EF4-FFF2-40B4-BE49-F238E27FC236}">
                <a16:creationId xmlns:a16="http://schemas.microsoft.com/office/drawing/2014/main" id="{CED27F71-A19C-A842-F57A-70F5201FBE9D}"/>
              </a:ext>
            </a:extLst>
          </p:cNvPr>
          <p:cNvSpPr>
            <a:spLocks noGrp="1"/>
          </p:cNvSpPr>
          <p:nvPr>
            <p:ph type="sldNum" sz="quarter" idx="12"/>
          </p:nvPr>
        </p:nvSpPr>
        <p:spPr/>
        <p:txBody>
          <a:bodyPr/>
          <a:lstStyle/>
          <a:p>
            <a:fld id="{543D6CC3-2EED-45CB-96E6-59A4F6524697}" type="slidenum">
              <a:rPr lang="en-US" smtClean="0"/>
              <a:t>45</a:t>
            </a:fld>
            <a:endParaRPr lang="en-US"/>
          </a:p>
        </p:txBody>
      </p:sp>
    </p:spTree>
    <p:extLst>
      <p:ext uri="{BB962C8B-B14F-4D97-AF65-F5344CB8AC3E}">
        <p14:creationId xmlns:p14="http://schemas.microsoft.com/office/powerpoint/2010/main" val="3771410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02225-7615-9E35-3F69-D40BD4E3FA84}"/>
              </a:ext>
            </a:extLst>
          </p:cNvPr>
          <p:cNvSpPr/>
          <p:nvPr/>
        </p:nvSpPr>
        <p:spPr>
          <a:xfrm>
            <a:off x="0" y="325926"/>
            <a:ext cx="12192000" cy="194192"/>
          </a:xfrm>
          <a:prstGeom prst="rect">
            <a:avLst/>
          </a:prstGeom>
          <a:solidFill>
            <a:srgbClr val="B32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and white fox logo&#10;&#10;Description automatically generated">
            <a:extLst>
              <a:ext uri="{FF2B5EF4-FFF2-40B4-BE49-F238E27FC236}">
                <a16:creationId xmlns:a16="http://schemas.microsoft.com/office/drawing/2014/main" id="{79335CFF-8768-3AFE-D317-4EFB18232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192" y="5809488"/>
            <a:ext cx="792480" cy="1048512"/>
          </a:xfrm>
          <a:prstGeom prst="rect">
            <a:avLst/>
          </a:prstGeom>
        </p:spPr>
      </p:pic>
      <p:sp>
        <p:nvSpPr>
          <p:cNvPr id="3" name="TextBox 2">
            <a:extLst>
              <a:ext uri="{FF2B5EF4-FFF2-40B4-BE49-F238E27FC236}">
                <a16:creationId xmlns:a16="http://schemas.microsoft.com/office/drawing/2014/main" id="{A945D9E0-A226-68CE-C32B-A3211127876C}"/>
              </a:ext>
            </a:extLst>
          </p:cNvPr>
          <p:cNvSpPr txBox="1"/>
          <p:nvPr/>
        </p:nvSpPr>
        <p:spPr>
          <a:xfrm>
            <a:off x="0" y="964734"/>
            <a:ext cx="5587068" cy="461665"/>
          </a:xfrm>
          <a:prstGeom prst="rect">
            <a:avLst/>
          </a:prstGeom>
          <a:noFill/>
        </p:spPr>
        <p:txBody>
          <a:bodyPr wrap="square" rtlCol="0">
            <a:spAutoFit/>
          </a:bodyPr>
          <a:lstStyle/>
          <a:p>
            <a:r>
              <a:rPr lang="en-US" sz="2400" b="1" dirty="0"/>
              <a:t>Summary Plan Description</a:t>
            </a:r>
          </a:p>
        </p:txBody>
      </p:sp>
      <p:sp>
        <p:nvSpPr>
          <p:cNvPr id="4" name="TextBox 3">
            <a:extLst>
              <a:ext uri="{FF2B5EF4-FFF2-40B4-BE49-F238E27FC236}">
                <a16:creationId xmlns:a16="http://schemas.microsoft.com/office/drawing/2014/main" id="{EF4A6354-C890-4D93-F876-6173C460863E}"/>
              </a:ext>
            </a:extLst>
          </p:cNvPr>
          <p:cNvSpPr txBox="1"/>
          <p:nvPr/>
        </p:nvSpPr>
        <p:spPr>
          <a:xfrm>
            <a:off x="1063328" y="2047423"/>
            <a:ext cx="6701118" cy="1200329"/>
          </a:xfrm>
          <a:prstGeom prst="rect">
            <a:avLst/>
          </a:prstGeom>
          <a:noFill/>
        </p:spPr>
        <p:txBody>
          <a:bodyPr wrap="square" rtlCol="0">
            <a:spAutoFit/>
          </a:bodyPr>
          <a:lstStyle/>
          <a:p>
            <a:endParaRPr lang="en-US" dirty="0">
              <a:solidFill>
                <a:srgbClr val="FF0000"/>
              </a:solidFill>
            </a:endParaRPr>
          </a:p>
          <a:p>
            <a:r>
              <a:rPr lang="en-US" dirty="0">
                <a:solidFill>
                  <a:srgbClr val="FF0000"/>
                </a:solidFill>
              </a:rPr>
              <a:t>	</a:t>
            </a:r>
          </a:p>
          <a:p>
            <a:pPr defTabSz="461963"/>
            <a:endParaRPr lang="en-US" dirty="0"/>
          </a:p>
          <a:p>
            <a:endParaRPr lang="en-US" dirty="0"/>
          </a:p>
        </p:txBody>
      </p:sp>
      <p:sp>
        <p:nvSpPr>
          <p:cNvPr id="7" name="TextBox 6">
            <a:extLst>
              <a:ext uri="{FF2B5EF4-FFF2-40B4-BE49-F238E27FC236}">
                <a16:creationId xmlns:a16="http://schemas.microsoft.com/office/drawing/2014/main" id="{EC9EC64E-F644-BF15-70FE-06D39485B337}"/>
              </a:ext>
            </a:extLst>
          </p:cNvPr>
          <p:cNvSpPr txBox="1"/>
          <p:nvPr/>
        </p:nvSpPr>
        <p:spPr>
          <a:xfrm>
            <a:off x="6343311" y="2690336"/>
            <a:ext cx="4115683" cy="1477328"/>
          </a:xfrm>
          <a:prstGeom prst="rect">
            <a:avLst/>
          </a:prstGeom>
          <a:noFill/>
        </p:spPr>
        <p:txBody>
          <a:bodyPr wrap="square" rtlCol="0">
            <a:spAutoFit/>
          </a:bodyPr>
          <a:lstStyle/>
          <a:p>
            <a:r>
              <a:rPr lang="en-US" dirty="0"/>
              <a:t>Refer to the Summary Plan Description written in a clear, straight-forward language to serve as an easy-to-use reference guide when you have questions about your pension benefits.</a:t>
            </a:r>
          </a:p>
        </p:txBody>
      </p:sp>
      <p:pic>
        <p:nvPicPr>
          <p:cNvPr id="8" name="Picture 7">
            <a:extLst>
              <a:ext uri="{FF2B5EF4-FFF2-40B4-BE49-F238E27FC236}">
                <a16:creationId xmlns:a16="http://schemas.microsoft.com/office/drawing/2014/main" id="{1E703A75-1909-D418-7E69-40FF87572055}"/>
              </a:ext>
            </a:extLst>
          </p:cNvPr>
          <p:cNvPicPr>
            <a:picLocks noChangeAspect="1"/>
          </p:cNvPicPr>
          <p:nvPr/>
        </p:nvPicPr>
        <p:blipFill>
          <a:blip r:embed="rId3"/>
          <a:stretch>
            <a:fillRect/>
          </a:stretch>
        </p:blipFill>
        <p:spPr>
          <a:xfrm>
            <a:off x="2347368" y="2047423"/>
            <a:ext cx="2945015" cy="3845843"/>
          </a:xfrm>
          <a:prstGeom prst="rect">
            <a:avLst/>
          </a:prstGeom>
        </p:spPr>
      </p:pic>
      <p:sp>
        <p:nvSpPr>
          <p:cNvPr id="9" name="Rectangle 8">
            <a:extLst>
              <a:ext uri="{FF2B5EF4-FFF2-40B4-BE49-F238E27FC236}">
                <a16:creationId xmlns:a16="http://schemas.microsoft.com/office/drawing/2014/main" id="{CB144D1D-C678-2684-24E6-61E08CA2D02E}"/>
              </a:ext>
            </a:extLst>
          </p:cNvPr>
          <p:cNvSpPr/>
          <p:nvPr/>
        </p:nvSpPr>
        <p:spPr>
          <a:xfrm>
            <a:off x="2347368" y="2047423"/>
            <a:ext cx="2945015" cy="384584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1F2A7A3F-D3AF-2791-E5E8-D205B109B5E2}"/>
              </a:ext>
            </a:extLst>
          </p:cNvPr>
          <p:cNvSpPr>
            <a:spLocks noGrp="1"/>
          </p:cNvSpPr>
          <p:nvPr>
            <p:ph type="sldNum" sz="quarter" idx="12"/>
          </p:nvPr>
        </p:nvSpPr>
        <p:spPr/>
        <p:txBody>
          <a:bodyPr/>
          <a:lstStyle/>
          <a:p>
            <a:fld id="{543D6CC3-2EED-45CB-96E6-59A4F6524697}" type="slidenum">
              <a:rPr lang="en-US" smtClean="0"/>
              <a:t>46</a:t>
            </a:fld>
            <a:endParaRPr lang="en-US"/>
          </a:p>
        </p:txBody>
      </p:sp>
    </p:spTree>
    <p:extLst>
      <p:ext uri="{BB962C8B-B14F-4D97-AF65-F5344CB8AC3E}">
        <p14:creationId xmlns:p14="http://schemas.microsoft.com/office/powerpoint/2010/main" val="34943017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02225-7615-9E35-3F69-D40BD4E3FA84}"/>
              </a:ext>
            </a:extLst>
          </p:cNvPr>
          <p:cNvSpPr/>
          <p:nvPr/>
        </p:nvSpPr>
        <p:spPr>
          <a:xfrm>
            <a:off x="0" y="325926"/>
            <a:ext cx="12192000" cy="194192"/>
          </a:xfrm>
          <a:prstGeom prst="rect">
            <a:avLst/>
          </a:prstGeom>
          <a:solidFill>
            <a:srgbClr val="B32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and white fox logo&#10;&#10;Description automatically generated">
            <a:extLst>
              <a:ext uri="{FF2B5EF4-FFF2-40B4-BE49-F238E27FC236}">
                <a16:creationId xmlns:a16="http://schemas.microsoft.com/office/drawing/2014/main" id="{79335CFF-8768-3AFE-D317-4EFB18232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192" y="5809488"/>
            <a:ext cx="792480" cy="1048512"/>
          </a:xfrm>
          <a:prstGeom prst="rect">
            <a:avLst/>
          </a:prstGeom>
        </p:spPr>
      </p:pic>
      <p:sp>
        <p:nvSpPr>
          <p:cNvPr id="3" name="TextBox 2">
            <a:extLst>
              <a:ext uri="{FF2B5EF4-FFF2-40B4-BE49-F238E27FC236}">
                <a16:creationId xmlns:a16="http://schemas.microsoft.com/office/drawing/2014/main" id="{A945D9E0-A226-68CE-C32B-A3211127876C}"/>
              </a:ext>
            </a:extLst>
          </p:cNvPr>
          <p:cNvSpPr txBox="1"/>
          <p:nvPr/>
        </p:nvSpPr>
        <p:spPr>
          <a:xfrm>
            <a:off x="-1" y="964734"/>
            <a:ext cx="6270171" cy="461665"/>
          </a:xfrm>
          <a:prstGeom prst="rect">
            <a:avLst/>
          </a:prstGeom>
          <a:noFill/>
        </p:spPr>
        <p:txBody>
          <a:bodyPr wrap="square" rtlCol="0">
            <a:spAutoFit/>
          </a:bodyPr>
          <a:lstStyle/>
          <a:p>
            <a:r>
              <a:rPr lang="en-US" sz="2400" b="1" dirty="0"/>
              <a:t>In closing…</a:t>
            </a:r>
          </a:p>
        </p:txBody>
      </p:sp>
      <p:sp>
        <p:nvSpPr>
          <p:cNvPr id="5" name="TextBox 4">
            <a:extLst>
              <a:ext uri="{FF2B5EF4-FFF2-40B4-BE49-F238E27FC236}">
                <a16:creationId xmlns:a16="http://schemas.microsoft.com/office/drawing/2014/main" id="{C207EEAE-0B43-E5B9-2B69-BD4342698927}"/>
              </a:ext>
            </a:extLst>
          </p:cNvPr>
          <p:cNvSpPr txBox="1"/>
          <p:nvPr/>
        </p:nvSpPr>
        <p:spPr>
          <a:xfrm>
            <a:off x="671909" y="1943978"/>
            <a:ext cx="4840618" cy="2908489"/>
          </a:xfrm>
          <a:prstGeom prst="rect">
            <a:avLst/>
          </a:prstGeom>
          <a:noFill/>
        </p:spPr>
        <p:txBody>
          <a:bodyPr wrap="square" rtlCol="0">
            <a:spAutoFit/>
          </a:bodyPr>
          <a:lstStyle/>
          <a:p>
            <a:pPr algn="ctr"/>
            <a:r>
              <a:rPr lang="en-US" sz="1500" dirty="0"/>
              <a:t>We want to extend a warm welcome to you as you begin your career as a Laborer of the Fox Valley Funds!</a:t>
            </a:r>
          </a:p>
          <a:p>
            <a:pPr algn="ctr"/>
            <a:endParaRPr lang="en-US" sz="1500" dirty="0"/>
          </a:p>
          <a:p>
            <a:pPr algn="ctr"/>
            <a:r>
              <a:rPr lang="en-US" sz="1500" dirty="0"/>
              <a:t>When it comes to your benefits, please know that we are here for you every step of the way and will help you navigate these benefits.  </a:t>
            </a:r>
          </a:p>
          <a:p>
            <a:pPr algn="ctr"/>
            <a:endParaRPr lang="en-US" sz="1500" dirty="0"/>
          </a:p>
          <a:p>
            <a:pPr algn="ctr"/>
            <a:r>
              <a:rPr lang="en-US" sz="1500" dirty="0"/>
              <a:t> Our sole purpose at the Fund Office is to service you and your family.  Please don’t hesitate to reach out.  </a:t>
            </a:r>
          </a:p>
          <a:p>
            <a:endParaRPr lang="en-US" sz="1500" dirty="0"/>
          </a:p>
          <a:p>
            <a:endParaRPr lang="en-US" sz="1500" dirty="0"/>
          </a:p>
          <a:p>
            <a:endParaRPr lang="en-US" dirty="0"/>
          </a:p>
        </p:txBody>
      </p:sp>
      <p:sp>
        <p:nvSpPr>
          <p:cNvPr id="4" name="TextBox 3">
            <a:extLst>
              <a:ext uri="{FF2B5EF4-FFF2-40B4-BE49-F238E27FC236}">
                <a16:creationId xmlns:a16="http://schemas.microsoft.com/office/drawing/2014/main" id="{8D80B71E-4893-F22D-A24A-49134FCB575C}"/>
              </a:ext>
            </a:extLst>
          </p:cNvPr>
          <p:cNvSpPr txBox="1"/>
          <p:nvPr/>
        </p:nvSpPr>
        <p:spPr>
          <a:xfrm rot="21162327">
            <a:off x="2229039" y="4660735"/>
            <a:ext cx="4567570" cy="1077218"/>
          </a:xfrm>
          <a:prstGeom prst="rect">
            <a:avLst/>
          </a:prstGeom>
          <a:noFill/>
        </p:spPr>
        <p:txBody>
          <a:bodyPr wrap="square" rtlCol="0">
            <a:spAutoFit/>
          </a:bodyPr>
          <a:lstStyle/>
          <a:p>
            <a:pPr algn="ctr"/>
            <a:r>
              <a:rPr lang="en-US" sz="1600" b="1" dirty="0"/>
              <a:t>Save this presentation for future reference. </a:t>
            </a:r>
          </a:p>
          <a:p>
            <a:pPr algn="ctr"/>
            <a:r>
              <a:rPr lang="en-US" sz="1600" b="1" dirty="0"/>
              <a:t> </a:t>
            </a:r>
          </a:p>
          <a:p>
            <a:pPr algn="ctr"/>
            <a:r>
              <a:rPr lang="en-US" sz="1600" b="1" dirty="0"/>
              <a:t>Be sure to share this important information with your family.</a:t>
            </a:r>
          </a:p>
        </p:txBody>
      </p:sp>
      <p:pic>
        <p:nvPicPr>
          <p:cNvPr id="9" name="Picture 8">
            <a:extLst>
              <a:ext uri="{FF2B5EF4-FFF2-40B4-BE49-F238E27FC236}">
                <a16:creationId xmlns:a16="http://schemas.microsoft.com/office/drawing/2014/main" id="{B668C233-CE96-7772-57B1-2EE33EAACA07}"/>
              </a:ext>
            </a:extLst>
          </p:cNvPr>
          <p:cNvPicPr>
            <a:picLocks noChangeAspect="1"/>
          </p:cNvPicPr>
          <p:nvPr/>
        </p:nvPicPr>
        <p:blipFill>
          <a:blip r:embed="rId3"/>
          <a:stretch>
            <a:fillRect/>
          </a:stretch>
        </p:blipFill>
        <p:spPr>
          <a:xfrm>
            <a:off x="7231652" y="2147045"/>
            <a:ext cx="2915113" cy="2502354"/>
          </a:xfrm>
          <a:prstGeom prst="rect">
            <a:avLst/>
          </a:prstGeom>
        </p:spPr>
      </p:pic>
      <p:sp>
        <p:nvSpPr>
          <p:cNvPr id="7" name="Slide Number Placeholder 6">
            <a:extLst>
              <a:ext uri="{FF2B5EF4-FFF2-40B4-BE49-F238E27FC236}">
                <a16:creationId xmlns:a16="http://schemas.microsoft.com/office/drawing/2014/main" id="{F795B2A0-2280-322D-F12E-DE5ACED2B172}"/>
              </a:ext>
            </a:extLst>
          </p:cNvPr>
          <p:cNvSpPr>
            <a:spLocks noGrp="1"/>
          </p:cNvSpPr>
          <p:nvPr>
            <p:ph type="sldNum" sz="quarter" idx="12"/>
          </p:nvPr>
        </p:nvSpPr>
        <p:spPr/>
        <p:txBody>
          <a:bodyPr/>
          <a:lstStyle/>
          <a:p>
            <a:fld id="{543D6CC3-2EED-45CB-96E6-59A4F6524697}" type="slidenum">
              <a:rPr lang="en-US" smtClean="0"/>
              <a:t>47</a:t>
            </a:fld>
            <a:endParaRPr lang="en-US"/>
          </a:p>
        </p:txBody>
      </p:sp>
      <p:sp>
        <p:nvSpPr>
          <p:cNvPr id="8" name="TextBox 7">
            <a:extLst>
              <a:ext uri="{FF2B5EF4-FFF2-40B4-BE49-F238E27FC236}">
                <a16:creationId xmlns:a16="http://schemas.microsoft.com/office/drawing/2014/main" id="{C5E2F69F-0ED5-97E0-1DA6-619BAE52A99B}"/>
              </a:ext>
            </a:extLst>
          </p:cNvPr>
          <p:cNvSpPr txBox="1"/>
          <p:nvPr/>
        </p:nvSpPr>
        <p:spPr>
          <a:xfrm>
            <a:off x="671909" y="6459865"/>
            <a:ext cx="1507226" cy="261610"/>
          </a:xfrm>
          <a:prstGeom prst="rect">
            <a:avLst/>
          </a:prstGeom>
          <a:noFill/>
        </p:spPr>
        <p:txBody>
          <a:bodyPr wrap="square" rtlCol="0">
            <a:spAutoFit/>
          </a:bodyPr>
          <a:lstStyle/>
          <a:p>
            <a:r>
              <a:rPr lang="en-US" sz="1100" dirty="0"/>
              <a:t>2024 1101</a:t>
            </a:r>
          </a:p>
        </p:txBody>
      </p:sp>
    </p:spTree>
    <p:extLst>
      <p:ext uri="{BB962C8B-B14F-4D97-AF65-F5344CB8AC3E}">
        <p14:creationId xmlns:p14="http://schemas.microsoft.com/office/powerpoint/2010/main" val="317702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02225-7615-9E35-3F69-D40BD4E3FA84}"/>
              </a:ext>
            </a:extLst>
          </p:cNvPr>
          <p:cNvSpPr/>
          <p:nvPr/>
        </p:nvSpPr>
        <p:spPr>
          <a:xfrm>
            <a:off x="0" y="325926"/>
            <a:ext cx="12192000" cy="194192"/>
          </a:xfrm>
          <a:prstGeom prst="rect">
            <a:avLst/>
          </a:prstGeom>
          <a:solidFill>
            <a:srgbClr val="B32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and white fox logo&#10;&#10;Description automatically generated">
            <a:extLst>
              <a:ext uri="{FF2B5EF4-FFF2-40B4-BE49-F238E27FC236}">
                <a16:creationId xmlns:a16="http://schemas.microsoft.com/office/drawing/2014/main" id="{79335CFF-8768-3AFE-D317-4EFB18232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192" y="5809488"/>
            <a:ext cx="792480" cy="1048512"/>
          </a:xfrm>
          <a:prstGeom prst="rect">
            <a:avLst/>
          </a:prstGeom>
        </p:spPr>
      </p:pic>
      <p:sp>
        <p:nvSpPr>
          <p:cNvPr id="3" name="TextBox 2">
            <a:extLst>
              <a:ext uri="{FF2B5EF4-FFF2-40B4-BE49-F238E27FC236}">
                <a16:creationId xmlns:a16="http://schemas.microsoft.com/office/drawing/2014/main" id="{A945D9E0-A226-68CE-C32B-A3211127876C}"/>
              </a:ext>
            </a:extLst>
          </p:cNvPr>
          <p:cNvSpPr txBox="1"/>
          <p:nvPr/>
        </p:nvSpPr>
        <p:spPr>
          <a:xfrm>
            <a:off x="-1" y="964734"/>
            <a:ext cx="7838984" cy="461665"/>
          </a:xfrm>
          <a:prstGeom prst="rect">
            <a:avLst/>
          </a:prstGeom>
          <a:noFill/>
        </p:spPr>
        <p:txBody>
          <a:bodyPr wrap="square" rtlCol="0">
            <a:spAutoFit/>
          </a:bodyPr>
          <a:lstStyle/>
          <a:p>
            <a:r>
              <a:rPr lang="en-US" sz="2400" b="1" dirty="0"/>
              <a:t>Fox Valley Locals of the Chicago District Council</a:t>
            </a:r>
          </a:p>
        </p:txBody>
      </p:sp>
      <p:sp>
        <p:nvSpPr>
          <p:cNvPr id="4" name="TextBox 3">
            <a:extLst>
              <a:ext uri="{FF2B5EF4-FFF2-40B4-BE49-F238E27FC236}">
                <a16:creationId xmlns:a16="http://schemas.microsoft.com/office/drawing/2014/main" id="{0EBE4EB9-B0E7-9F71-3CA6-44D9A13AEC8D}"/>
              </a:ext>
            </a:extLst>
          </p:cNvPr>
          <p:cNvSpPr txBox="1"/>
          <p:nvPr/>
        </p:nvSpPr>
        <p:spPr>
          <a:xfrm>
            <a:off x="1375794" y="2281806"/>
            <a:ext cx="4261608" cy="369332"/>
          </a:xfrm>
          <a:prstGeom prst="rect">
            <a:avLst/>
          </a:prstGeom>
          <a:noFill/>
        </p:spPr>
        <p:txBody>
          <a:bodyPr wrap="square" rtlCol="0">
            <a:spAutoFit/>
          </a:bodyPr>
          <a:lstStyle/>
          <a:p>
            <a:r>
              <a:rPr lang="en-US" b="1" dirty="0"/>
              <a:t>Local 582:  Kane and Kendall Counties</a:t>
            </a:r>
          </a:p>
        </p:txBody>
      </p:sp>
      <p:sp>
        <p:nvSpPr>
          <p:cNvPr id="5" name="TextBox 4">
            <a:extLst>
              <a:ext uri="{FF2B5EF4-FFF2-40B4-BE49-F238E27FC236}">
                <a16:creationId xmlns:a16="http://schemas.microsoft.com/office/drawing/2014/main" id="{232CD418-71F6-C356-B92D-5AB26EF7B861}"/>
              </a:ext>
            </a:extLst>
          </p:cNvPr>
          <p:cNvSpPr txBox="1"/>
          <p:nvPr/>
        </p:nvSpPr>
        <p:spPr>
          <a:xfrm>
            <a:off x="6096001" y="2298583"/>
            <a:ext cx="4549628" cy="369332"/>
          </a:xfrm>
          <a:prstGeom prst="rect">
            <a:avLst/>
          </a:prstGeom>
          <a:noFill/>
        </p:spPr>
        <p:txBody>
          <a:bodyPr wrap="square" rtlCol="0">
            <a:spAutoFit/>
          </a:bodyPr>
          <a:lstStyle/>
          <a:p>
            <a:r>
              <a:rPr lang="en-US" b="1" dirty="0"/>
              <a:t>Local 1035:  Boone and McHenry Counties</a:t>
            </a:r>
          </a:p>
        </p:txBody>
      </p:sp>
      <p:sp>
        <p:nvSpPr>
          <p:cNvPr id="7" name="TextBox 6">
            <a:extLst>
              <a:ext uri="{FF2B5EF4-FFF2-40B4-BE49-F238E27FC236}">
                <a16:creationId xmlns:a16="http://schemas.microsoft.com/office/drawing/2014/main" id="{EB162A8D-2014-D88A-6864-394C4E64B68B}"/>
              </a:ext>
            </a:extLst>
          </p:cNvPr>
          <p:cNvSpPr txBox="1"/>
          <p:nvPr/>
        </p:nvSpPr>
        <p:spPr>
          <a:xfrm>
            <a:off x="1375793" y="2655534"/>
            <a:ext cx="3816991" cy="2031325"/>
          </a:xfrm>
          <a:prstGeom prst="rect">
            <a:avLst/>
          </a:prstGeom>
          <a:noFill/>
        </p:spPr>
        <p:txBody>
          <a:bodyPr wrap="square" rtlCol="0">
            <a:spAutoFit/>
          </a:bodyPr>
          <a:lstStyle/>
          <a:p>
            <a:r>
              <a:rPr lang="en-US" dirty="0"/>
              <a:t>2400 Big Timber Road, Suite </a:t>
            </a:r>
            <a:r>
              <a:rPr lang="en-US" dirty="0" err="1"/>
              <a:t>112A</a:t>
            </a:r>
            <a:endParaRPr lang="en-US" dirty="0"/>
          </a:p>
          <a:p>
            <a:r>
              <a:rPr lang="en-US" dirty="0"/>
              <a:t>Elgin, IL 60124</a:t>
            </a:r>
          </a:p>
          <a:p>
            <a:r>
              <a:rPr lang="en-US" dirty="0"/>
              <a:t>(847) 741-7430</a:t>
            </a:r>
          </a:p>
          <a:p>
            <a:r>
              <a:rPr lang="en-US" dirty="0"/>
              <a:t>(847) 741-1622 (fax)</a:t>
            </a:r>
          </a:p>
          <a:p>
            <a:r>
              <a:rPr lang="en-US" dirty="0" err="1">
                <a:hlinkClick r:id="rId3"/>
              </a:rPr>
              <a:t>www.local582.us</a:t>
            </a:r>
            <a:endParaRPr lang="en-US" dirty="0"/>
          </a:p>
          <a:p>
            <a:r>
              <a:rPr lang="en-US" dirty="0"/>
              <a:t>Business Manager:  Michael S. Bivins</a:t>
            </a:r>
          </a:p>
          <a:p>
            <a:r>
              <a:rPr lang="en-US" dirty="0"/>
              <a:t>Secretary Treasurer:  Alberto Alfaro</a:t>
            </a:r>
          </a:p>
        </p:txBody>
      </p:sp>
      <p:sp>
        <p:nvSpPr>
          <p:cNvPr id="9" name="TextBox 8">
            <a:extLst>
              <a:ext uri="{FF2B5EF4-FFF2-40B4-BE49-F238E27FC236}">
                <a16:creationId xmlns:a16="http://schemas.microsoft.com/office/drawing/2014/main" id="{9182C7C0-DC53-67C0-FF08-4E989C466598}"/>
              </a:ext>
            </a:extLst>
          </p:cNvPr>
          <p:cNvSpPr txBox="1"/>
          <p:nvPr/>
        </p:nvSpPr>
        <p:spPr>
          <a:xfrm>
            <a:off x="6096000" y="2655534"/>
            <a:ext cx="4437949" cy="2031325"/>
          </a:xfrm>
          <a:prstGeom prst="rect">
            <a:avLst/>
          </a:prstGeom>
          <a:noFill/>
        </p:spPr>
        <p:txBody>
          <a:bodyPr wrap="square" rtlCol="0">
            <a:spAutoFit/>
          </a:bodyPr>
          <a:lstStyle/>
          <a:p>
            <a:r>
              <a:rPr lang="en-US" dirty="0"/>
              <a:t>3819 N. Route 23, Suite A</a:t>
            </a:r>
          </a:p>
          <a:p>
            <a:r>
              <a:rPr lang="en-US" dirty="0"/>
              <a:t>Marengo, IL 60152</a:t>
            </a:r>
          </a:p>
          <a:p>
            <a:r>
              <a:rPr lang="en-US" dirty="0"/>
              <a:t>(815) 568-6190</a:t>
            </a:r>
          </a:p>
          <a:p>
            <a:r>
              <a:rPr lang="en-US" dirty="0"/>
              <a:t>(815) 568-0942 (fax)</a:t>
            </a:r>
          </a:p>
          <a:p>
            <a:r>
              <a:rPr lang="en-US" dirty="0" err="1">
                <a:hlinkClick r:id="rId4"/>
              </a:rPr>
              <a:t>www.local1035.org</a:t>
            </a:r>
            <a:endParaRPr lang="en-US" dirty="0"/>
          </a:p>
          <a:p>
            <a:r>
              <a:rPr lang="en-US" dirty="0"/>
              <a:t>Business Manager:  Brian M. </a:t>
            </a:r>
            <a:r>
              <a:rPr lang="en-US" dirty="0" err="1"/>
              <a:t>Urso</a:t>
            </a:r>
            <a:endParaRPr lang="en-US" dirty="0"/>
          </a:p>
          <a:p>
            <a:r>
              <a:rPr lang="en-US" dirty="0"/>
              <a:t>Secretary Treasurer:  Brandon J. Sheahan</a:t>
            </a:r>
          </a:p>
        </p:txBody>
      </p:sp>
      <p:pic>
        <p:nvPicPr>
          <p:cNvPr id="12" name="Picture 11">
            <a:extLst>
              <a:ext uri="{FF2B5EF4-FFF2-40B4-BE49-F238E27FC236}">
                <a16:creationId xmlns:a16="http://schemas.microsoft.com/office/drawing/2014/main" id="{5289AA18-702D-B3F0-ECA0-1DF9E045CBAF}"/>
              </a:ext>
            </a:extLst>
          </p:cNvPr>
          <p:cNvPicPr>
            <a:picLocks noChangeAspect="1"/>
          </p:cNvPicPr>
          <p:nvPr/>
        </p:nvPicPr>
        <p:blipFill>
          <a:blip r:embed="rId5"/>
          <a:stretch>
            <a:fillRect/>
          </a:stretch>
        </p:blipFill>
        <p:spPr>
          <a:xfrm>
            <a:off x="3879893" y="4892560"/>
            <a:ext cx="3515017" cy="860656"/>
          </a:xfrm>
          <a:prstGeom prst="rect">
            <a:avLst/>
          </a:prstGeom>
        </p:spPr>
      </p:pic>
      <p:pic>
        <p:nvPicPr>
          <p:cNvPr id="14" name="Picture 13">
            <a:extLst>
              <a:ext uri="{FF2B5EF4-FFF2-40B4-BE49-F238E27FC236}">
                <a16:creationId xmlns:a16="http://schemas.microsoft.com/office/drawing/2014/main" id="{C68DDE5D-38D3-6123-FFD1-5AA3B0829CB9}"/>
              </a:ext>
            </a:extLst>
          </p:cNvPr>
          <p:cNvPicPr>
            <a:picLocks noChangeAspect="1"/>
          </p:cNvPicPr>
          <p:nvPr/>
        </p:nvPicPr>
        <p:blipFill>
          <a:blip r:embed="rId6"/>
          <a:stretch>
            <a:fillRect/>
          </a:stretch>
        </p:blipFill>
        <p:spPr>
          <a:xfrm>
            <a:off x="6058460" y="5753216"/>
            <a:ext cx="2312355" cy="415038"/>
          </a:xfrm>
          <a:prstGeom prst="rect">
            <a:avLst/>
          </a:prstGeom>
        </p:spPr>
      </p:pic>
      <p:sp>
        <p:nvSpPr>
          <p:cNvPr id="8" name="Slide Number Placeholder 7">
            <a:extLst>
              <a:ext uri="{FF2B5EF4-FFF2-40B4-BE49-F238E27FC236}">
                <a16:creationId xmlns:a16="http://schemas.microsoft.com/office/drawing/2014/main" id="{764B323D-81D3-9CB0-78FA-1BE5C41C9BF0}"/>
              </a:ext>
            </a:extLst>
          </p:cNvPr>
          <p:cNvSpPr>
            <a:spLocks noGrp="1"/>
          </p:cNvSpPr>
          <p:nvPr>
            <p:ph type="sldNum" sz="quarter" idx="12"/>
          </p:nvPr>
        </p:nvSpPr>
        <p:spPr/>
        <p:txBody>
          <a:bodyPr/>
          <a:lstStyle/>
          <a:p>
            <a:fld id="{543D6CC3-2EED-45CB-96E6-59A4F6524697}" type="slidenum">
              <a:rPr lang="en-US" smtClean="0"/>
              <a:t>5</a:t>
            </a:fld>
            <a:endParaRPr lang="en-US"/>
          </a:p>
        </p:txBody>
      </p:sp>
    </p:spTree>
    <p:extLst>
      <p:ext uri="{BB962C8B-B14F-4D97-AF65-F5344CB8AC3E}">
        <p14:creationId xmlns:p14="http://schemas.microsoft.com/office/powerpoint/2010/main" val="1425658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02225-7615-9E35-3F69-D40BD4E3FA84}"/>
              </a:ext>
            </a:extLst>
          </p:cNvPr>
          <p:cNvSpPr/>
          <p:nvPr/>
        </p:nvSpPr>
        <p:spPr>
          <a:xfrm>
            <a:off x="0" y="325926"/>
            <a:ext cx="12192000" cy="194192"/>
          </a:xfrm>
          <a:prstGeom prst="rect">
            <a:avLst/>
          </a:prstGeom>
          <a:solidFill>
            <a:srgbClr val="B32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and white fox logo&#10;&#10;Description automatically generated">
            <a:extLst>
              <a:ext uri="{FF2B5EF4-FFF2-40B4-BE49-F238E27FC236}">
                <a16:creationId xmlns:a16="http://schemas.microsoft.com/office/drawing/2014/main" id="{79335CFF-8768-3AFE-D317-4EFB18232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192" y="5809488"/>
            <a:ext cx="792480" cy="1048512"/>
          </a:xfrm>
          <a:prstGeom prst="rect">
            <a:avLst/>
          </a:prstGeom>
        </p:spPr>
      </p:pic>
      <p:sp>
        <p:nvSpPr>
          <p:cNvPr id="3" name="TextBox 2">
            <a:extLst>
              <a:ext uri="{FF2B5EF4-FFF2-40B4-BE49-F238E27FC236}">
                <a16:creationId xmlns:a16="http://schemas.microsoft.com/office/drawing/2014/main" id="{A945D9E0-A226-68CE-C32B-A3211127876C}"/>
              </a:ext>
            </a:extLst>
          </p:cNvPr>
          <p:cNvSpPr txBox="1"/>
          <p:nvPr/>
        </p:nvSpPr>
        <p:spPr>
          <a:xfrm>
            <a:off x="-1" y="964734"/>
            <a:ext cx="5931017" cy="461665"/>
          </a:xfrm>
          <a:prstGeom prst="rect">
            <a:avLst/>
          </a:prstGeom>
          <a:noFill/>
        </p:spPr>
        <p:txBody>
          <a:bodyPr wrap="square" rtlCol="0">
            <a:spAutoFit/>
          </a:bodyPr>
          <a:lstStyle/>
          <a:p>
            <a:r>
              <a:rPr lang="en-US" sz="2400" b="1" dirty="0"/>
              <a:t>Review your hours</a:t>
            </a:r>
          </a:p>
        </p:txBody>
      </p:sp>
      <p:sp>
        <p:nvSpPr>
          <p:cNvPr id="4" name="TextBox 3">
            <a:extLst>
              <a:ext uri="{FF2B5EF4-FFF2-40B4-BE49-F238E27FC236}">
                <a16:creationId xmlns:a16="http://schemas.microsoft.com/office/drawing/2014/main" id="{7BED1681-EFC4-7A4C-BFF6-8E4A0E76FA42}"/>
              </a:ext>
            </a:extLst>
          </p:cNvPr>
          <p:cNvSpPr txBox="1"/>
          <p:nvPr/>
        </p:nvSpPr>
        <p:spPr>
          <a:xfrm>
            <a:off x="1208015" y="1845579"/>
            <a:ext cx="4887985" cy="1915011"/>
          </a:xfrm>
          <a:prstGeom prst="rect">
            <a:avLst/>
          </a:prstGeom>
          <a:noFill/>
        </p:spPr>
        <p:txBody>
          <a:bodyPr wrap="square" rtlCol="0">
            <a:spAutoFit/>
          </a:bodyPr>
          <a:lstStyle/>
          <a:p>
            <a:r>
              <a:rPr lang="en-US" b="1" dirty="0"/>
              <a:t>You work hard!  Every hour you work counts! </a:t>
            </a:r>
          </a:p>
          <a:p>
            <a:endParaRPr lang="en-US" b="1" dirty="0"/>
          </a:p>
          <a:p>
            <a:pPr marL="742950" marR="0" lvl="1" indent="-285750">
              <a:lnSpc>
                <a:spcPct val="107000"/>
              </a:lnSpc>
              <a:spcBef>
                <a:spcPts val="0"/>
              </a:spcBef>
              <a:spcAft>
                <a:spcPts val="0"/>
              </a:spcAft>
              <a:buFont typeface="Symbol" panose="05050102010706020507" pitchFamily="18" charset="2"/>
              <a:buChar cha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Weekly pay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Health &amp; Welfare eligibility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Font typeface="Symbol" panose="05050102010706020507" pitchFamily="18" charset="2"/>
              <a:buChar char=""/>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Pension benefit accrual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E1A67E51-4494-0835-13C1-0130AE18335B}"/>
              </a:ext>
            </a:extLst>
          </p:cNvPr>
          <p:cNvSpPr txBox="1"/>
          <p:nvPr/>
        </p:nvSpPr>
        <p:spPr>
          <a:xfrm>
            <a:off x="1208015" y="3584273"/>
            <a:ext cx="5317072" cy="2749471"/>
          </a:xfrm>
          <a:prstGeom prst="rect">
            <a:avLst/>
          </a:prstGeom>
          <a:noFill/>
        </p:spPr>
        <p:txBody>
          <a:bodyPr wrap="square" rtlCol="0">
            <a:spAutoFit/>
          </a:bodyPr>
          <a:lstStyle/>
          <a:p>
            <a:pPr marL="0" marR="0">
              <a:lnSpc>
                <a:spcPct val="107000"/>
              </a:lnSpc>
              <a:spcBef>
                <a:spcPts val="0"/>
              </a:spcBef>
              <a:spcAft>
                <a:spcPts val="0"/>
              </a:spcAft>
            </a:pPr>
            <a:r>
              <a:rPr lang="en-US" b="1" kern="100" dirty="0">
                <a:effectLst/>
                <a:latin typeface="Aptos" panose="020B0004020202020204" pitchFamily="34" charset="0"/>
                <a:ea typeface="Aptos" panose="020B0004020202020204" pitchFamily="34" charset="0"/>
                <a:cs typeface="Times New Roman" panose="02020603050405020304" pitchFamily="18" charset="0"/>
              </a:rPr>
              <a:t>Check your hours on a regular basis to make sure they are accurately reported by your employers</a:t>
            </a:r>
          </a:p>
          <a:p>
            <a:pPr marL="0" marR="0">
              <a:lnSpc>
                <a:spcPct val="107000"/>
              </a:lnSpc>
              <a:spcBef>
                <a:spcPts val="0"/>
              </a:spcBef>
              <a:spcAft>
                <a:spcPts val="0"/>
              </a:spcAft>
            </a:pP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b="1" kern="100" dirty="0">
                <a:effectLst/>
                <a:latin typeface="Aptos" panose="020B0004020202020204" pitchFamily="34" charset="0"/>
                <a:ea typeface="Aptos" panose="020B0004020202020204" pitchFamily="34" charset="0"/>
                <a:cs typeface="Times New Roman" panose="02020603050405020304" pitchFamily="18" charset="0"/>
              </a:rPr>
              <a:t>Keep your weekly check stubs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b="1" kern="100" dirty="0">
                <a:effectLst/>
                <a:latin typeface="Aptos" panose="020B0004020202020204" pitchFamily="34" charset="0"/>
                <a:ea typeface="Aptos" panose="020B0004020202020204" pitchFamily="34" charset="0"/>
                <a:cs typeface="Times New Roman" panose="02020603050405020304" pitchFamily="18" charset="0"/>
              </a:rPr>
              <a:t>Keep a log of hours worked</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b="1" kern="100" dirty="0">
                <a:effectLst/>
                <a:latin typeface="Aptos" panose="020B0004020202020204" pitchFamily="34" charset="0"/>
                <a:ea typeface="Aptos" panose="020B0004020202020204" pitchFamily="34" charset="0"/>
                <a:cs typeface="Times New Roman" panose="02020603050405020304" pitchFamily="18" charset="0"/>
              </a:rPr>
              <a:t>Verify your hours worked via the Participant Dashboard</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800"/>
              </a:spcAft>
              <a:buFont typeface="Symbol" panose="05050102010706020507" pitchFamily="18" charset="2"/>
              <a:buChar char=""/>
            </a:pPr>
            <a:r>
              <a:rPr lang="en-US" b="1" kern="100" dirty="0">
                <a:effectLst/>
                <a:latin typeface="Aptos" panose="020B0004020202020204" pitchFamily="34" charset="0"/>
                <a:ea typeface="Aptos" panose="020B0004020202020204" pitchFamily="34" charset="0"/>
                <a:cs typeface="Times New Roman" panose="02020603050405020304" pitchFamily="18" charset="0"/>
              </a:rPr>
              <a:t>Verify your hours worked to the Quarterly Status report provided by the Fund Office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132A1877-6268-BAEC-384A-579E4F9D00FE}"/>
              </a:ext>
            </a:extLst>
          </p:cNvPr>
          <p:cNvPicPr>
            <a:picLocks noChangeAspect="1"/>
          </p:cNvPicPr>
          <p:nvPr/>
        </p:nvPicPr>
        <p:blipFill>
          <a:blip r:embed="rId3"/>
          <a:stretch>
            <a:fillRect/>
          </a:stretch>
        </p:blipFill>
        <p:spPr>
          <a:xfrm>
            <a:off x="8192996" y="2600461"/>
            <a:ext cx="1971675" cy="2162175"/>
          </a:xfrm>
          <a:prstGeom prst="rect">
            <a:avLst/>
          </a:prstGeom>
        </p:spPr>
      </p:pic>
      <p:sp>
        <p:nvSpPr>
          <p:cNvPr id="7" name="Slide Number Placeholder 6">
            <a:extLst>
              <a:ext uri="{FF2B5EF4-FFF2-40B4-BE49-F238E27FC236}">
                <a16:creationId xmlns:a16="http://schemas.microsoft.com/office/drawing/2014/main" id="{C711D535-43E9-5A1E-96DA-D91427972FBC}"/>
              </a:ext>
            </a:extLst>
          </p:cNvPr>
          <p:cNvSpPr>
            <a:spLocks noGrp="1"/>
          </p:cNvSpPr>
          <p:nvPr>
            <p:ph type="sldNum" sz="quarter" idx="12"/>
          </p:nvPr>
        </p:nvSpPr>
        <p:spPr/>
        <p:txBody>
          <a:bodyPr/>
          <a:lstStyle/>
          <a:p>
            <a:fld id="{543D6CC3-2EED-45CB-96E6-59A4F6524697}" type="slidenum">
              <a:rPr lang="en-US" smtClean="0"/>
              <a:t>6</a:t>
            </a:fld>
            <a:endParaRPr lang="en-US"/>
          </a:p>
        </p:txBody>
      </p:sp>
    </p:spTree>
    <p:extLst>
      <p:ext uri="{BB962C8B-B14F-4D97-AF65-F5344CB8AC3E}">
        <p14:creationId xmlns:p14="http://schemas.microsoft.com/office/powerpoint/2010/main" val="478590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02225-7615-9E35-3F69-D40BD4E3FA84}"/>
              </a:ext>
            </a:extLst>
          </p:cNvPr>
          <p:cNvSpPr/>
          <p:nvPr/>
        </p:nvSpPr>
        <p:spPr>
          <a:xfrm>
            <a:off x="0" y="325926"/>
            <a:ext cx="12192000" cy="194192"/>
          </a:xfrm>
          <a:prstGeom prst="rect">
            <a:avLst/>
          </a:prstGeom>
          <a:solidFill>
            <a:srgbClr val="B32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and white fox logo&#10;&#10;Description automatically generated">
            <a:extLst>
              <a:ext uri="{FF2B5EF4-FFF2-40B4-BE49-F238E27FC236}">
                <a16:creationId xmlns:a16="http://schemas.microsoft.com/office/drawing/2014/main" id="{79335CFF-8768-3AFE-D317-4EFB18232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192" y="5809488"/>
            <a:ext cx="792480" cy="1048512"/>
          </a:xfrm>
          <a:prstGeom prst="rect">
            <a:avLst/>
          </a:prstGeom>
        </p:spPr>
      </p:pic>
      <p:sp>
        <p:nvSpPr>
          <p:cNvPr id="3" name="TextBox 2">
            <a:extLst>
              <a:ext uri="{FF2B5EF4-FFF2-40B4-BE49-F238E27FC236}">
                <a16:creationId xmlns:a16="http://schemas.microsoft.com/office/drawing/2014/main" id="{A945D9E0-A226-68CE-C32B-A3211127876C}"/>
              </a:ext>
            </a:extLst>
          </p:cNvPr>
          <p:cNvSpPr txBox="1"/>
          <p:nvPr/>
        </p:nvSpPr>
        <p:spPr>
          <a:xfrm>
            <a:off x="-1" y="964734"/>
            <a:ext cx="5931017" cy="461665"/>
          </a:xfrm>
          <a:prstGeom prst="rect">
            <a:avLst/>
          </a:prstGeom>
          <a:noFill/>
        </p:spPr>
        <p:txBody>
          <a:bodyPr wrap="square" rtlCol="0">
            <a:spAutoFit/>
          </a:bodyPr>
          <a:lstStyle/>
          <a:p>
            <a:r>
              <a:rPr lang="en-US" sz="2400" b="1" dirty="0"/>
              <a:t>Review your hours - quarterly</a:t>
            </a:r>
          </a:p>
        </p:txBody>
      </p:sp>
      <p:sp>
        <p:nvSpPr>
          <p:cNvPr id="4" name="TextBox 3">
            <a:extLst>
              <a:ext uri="{FF2B5EF4-FFF2-40B4-BE49-F238E27FC236}">
                <a16:creationId xmlns:a16="http://schemas.microsoft.com/office/drawing/2014/main" id="{7BED1681-EFC4-7A4C-BFF6-8E4A0E76FA42}"/>
              </a:ext>
            </a:extLst>
          </p:cNvPr>
          <p:cNvSpPr txBox="1"/>
          <p:nvPr/>
        </p:nvSpPr>
        <p:spPr>
          <a:xfrm>
            <a:off x="1406835" y="1645151"/>
            <a:ext cx="8159133" cy="1361014"/>
          </a:xfrm>
          <a:prstGeom prst="rect">
            <a:avLst/>
          </a:prstGeom>
          <a:noFill/>
        </p:spPr>
        <p:txBody>
          <a:bodyPr wrap="square" rtlCol="0">
            <a:spAutoFit/>
          </a:bodyPr>
          <a:lstStyle/>
          <a:p>
            <a:pPr marL="0" marR="0">
              <a:lnSpc>
                <a:spcPct val="107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Each quarter the Fund Office will send you a Quarterly Status Report reflecting the hours reported on your behalf by your employer(s).  Review this report and confirm these hours accurately reflect the hours you worked.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7" name="TextBox 6">
            <a:extLst>
              <a:ext uri="{FF2B5EF4-FFF2-40B4-BE49-F238E27FC236}">
                <a16:creationId xmlns:a16="http://schemas.microsoft.com/office/drawing/2014/main" id="{DB625C24-5DEC-56E1-FC7B-9951D56BE4D8}"/>
              </a:ext>
            </a:extLst>
          </p:cNvPr>
          <p:cNvSpPr txBox="1"/>
          <p:nvPr/>
        </p:nvSpPr>
        <p:spPr>
          <a:xfrm>
            <a:off x="5771409" y="3709126"/>
            <a:ext cx="4462941" cy="1339662"/>
          </a:xfrm>
          <a:prstGeom prst="rect">
            <a:avLst/>
          </a:prstGeom>
          <a:noFill/>
        </p:spPr>
        <p:txBody>
          <a:bodyPr wrap="square" rtlCol="0">
            <a:spAutoFit/>
          </a:bodyPr>
          <a:lstStyle/>
          <a:p>
            <a:pPr marL="0" marR="0">
              <a:lnSpc>
                <a:spcPct val="107000"/>
              </a:lnSpc>
              <a:spcBef>
                <a:spcPts val="0"/>
              </a:spcBef>
              <a:spcAft>
                <a:spcPts val="800"/>
              </a:spcAft>
            </a:pPr>
            <a:r>
              <a:rPr lang="en-US" sz="1400" b="1" kern="100" dirty="0">
                <a:effectLst/>
                <a:latin typeface="Aptos" panose="020B0004020202020204" pitchFamily="34" charset="0"/>
                <a:ea typeface="Aptos" panose="020B0004020202020204" pitchFamily="34" charset="0"/>
                <a:cs typeface="Times New Roman" panose="02020603050405020304" pitchFamily="18" charset="0"/>
              </a:rPr>
              <a:t>Advise your Employer, Business Agent, and the Fund Office of any discrepancies.</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400" b="1" kern="100" dirty="0">
                <a:effectLst/>
                <a:latin typeface="Aptos" panose="020B0004020202020204" pitchFamily="34" charset="0"/>
                <a:ea typeface="Aptos" panose="020B0004020202020204" pitchFamily="34" charset="0"/>
                <a:cs typeface="Times New Roman" panose="02020603050405020304" pitchFamily="18" charset="0"/>
              </a:rPr>
              <a:t>Our team will ensure that the fringe benefit contributions for each hour worked are collected and credited to you.</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E83A1C26-C493-C65A-6321-885CC2BCB1C4}"/>
              </a:ext>
            </a:extLst>
          </p:cNvPr>
          <p:cNvPicPr>
            <a:picLocks noChangeAspect="1"/>
          </p:cNvPicPr>
          <p:nvPr/>
        </p:nvPicPr>
        <p:blipFill>
          <a:blip r:embed="rId3"/>
          <a:stretch>
            <a:fillRect/>
          </a:stretch>
        </p:blipFill>
        <p:spPr>
          <a:xfrm>
            <a:off x="857386" y="2751729"/>
            <a:ext cx="4242167" cy="3746007"/>
          </a:xfrm>
          <a:prstGeom prst="rect">
            <a:avLst/>
          </a:prstGeom>
        </p:spPr>
      </p:pic>
      <p:sp>
        <p:nvSpPr>
          <p:cNvPr id="10" name="Rectangle 9">
            <a:extLst>
              <a:ext uri="{FF2B5EF4-FFF2-40B4-BE49-F238E27FC236}">
                <a16:creationId xmlns:a16="http://schemas.microsoft.com/office/drawing/2014/main" id="{A3B5AEB3-58C6-B29E-B6B7-A557CF655451}"/>
              </a:ext>
            </a:extLst>
          </p:cNvPr>
          <p:cNvSpPr/>
          <p:nvPr/>
        </p:nvSpPr>
        <p:spPr>
          <a:xfrm>
            <a:off x="714103" y="2751729"/>
            <a:ext cx="4462941" cy="384936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77947D38-8A2E-09B2-E0E3-8508E6D0CFFB}"/>
              </a:ext>
            </a:extLst>
          </p:cNvPr>
          <p:cNvSpPr>
            <a:spLocks noGrp="1"/>
          </p:cNvSpPr>
          <p:nvPr>
            <p:ph type="sldNum" sz="quarter" idx="12"/>
          </p:nvPr>
        </p:nvSpPr>
        <p:spPr/>
        <p:txBody>
          <a:bodyPr/>
          <a:lstStyle/>
          <a:p>
            <a:fld id="{543D6CC3-2EED-45CB-96E6-59A4F6524697}" type="slidenum">
              <a:rPr lang="en-US" smtClean="0"/>
              <a:t>7</a:t>
            </a:fld>
            <a:endParaRPr lang="en-US"/>
          </a:p>
        </p:txBody>
      </p:sp>
    </p:spTree>
    <p:extLst>
      <p:ext uri="{BB962C8B-B14F-4D97-AF65-F5344CB8AC3E}">
        <p14:creationId xmlns:p14="http://schemas.microsoft.com/office/powerpoint/2010/main" val="1750347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02225-7615-9E35-3F69-D40BD4E3FA84}"/>
              </a:ext>
            </a:extLst>
          </p:cNvPr>
          <p:cNvSpPr/>
          <p:nvPr/>
        </p:nvSpPr>
        <p:spPr>
          <a:xfrm>
            <a:off x="0" y="325926"/>
            <a:ext cx="12192000" cy="194192"/>
          </a:xfrm>
          <a:prstGeom prst="rect">
            <a:avLst/>
          </a:prstGeom>
          <a:solidFill>
            <a:srgbClr val="B32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and white fox logo&#10;&#10;Description automatically generated">
            <a:extLst>
              <a:ext uri="{FF2B5EF4-FFF2-40B4-BE49-F238E27FC236}">
                <a16:creationId xmlns:a16="http://schemas.microsoft.com/office/drawing/2014/main" id="{79335CFF-8768-3AFE-D317-4EFB18232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192" y="5809488"/>
            <a:ext cx="792480" cy="1048512"/>
          </a:xfrm>
          <a:prstGeom prst="rect">
            <a:avLst/>
          </a:prstGeom>
        </p:spPr>
      </p:pic>
      <p:sp>
        <p:nvSpPr>
          <p:cNvPr id="3" name="TextBox 2">
            <a:extLst>
              <a:ext uri="{FF2B5EF4-FFF2-40B4-BE49-F238E27FC236}">
                <a16:creationId xmlns:a16="http://schemas.microsoft.com/office/drawing/2014/main" id="{A945D9E0-A226-68CE-C32B-A3211127876C}"/>
              </a:ext>
            </a:extLst>
          </p:cNvPr>
          <p:cNvSpPr txBox="1"/>
          <p:nvPr/>
        </p:nvSpPr>
        <p:spPr>
          <a:xfrm>
            <a:off x="-1" y="964734"/>
            <a:ext cx="5931017" cy="461665"/>
          </a:xfrm>
          <a:prstGeom prst="rect">
            <a:avLst/>
          </a:prstGeom>
          <a:noFill/>
        </p:spPr>
        <p:txBody>
          <a:bodyPr wrap="square" rtlCol="0">
            <a:spAutoFit/>
          </a:bodyPr>
          <a:lstStyle/>
          <a:p>
            <a:r>
              <a:rPr lang="en-US" sz="2400" b="1" dirty="0"/>
              <a:t>Review your hours - anytime</a:t>
            </a:r>
          </a:p>
        </p:txBody>
      </p:sp>
      <p:sp>
        <p:nvSpPr>
          <p:cNvPr id="4" name="TextBox 3">
            <a:extLst>
              <a:ext uri="{FF2B5EF4-FFF2-40B4-BE49-F238E27FC236}">
                <a16:creationId xmlns:a16="http://schemas.microsoft.com/office/drawing/2014/main" id="{7BED1681-EFC4-7A4C-BFF6-8E4A0E76FA42}"/>
              </a:ext>
            </a:extLst>
          </p:cNvPr>
          <p:cNvSpPr txBox="1"/>
          <p:nvPr/>
        </p:nvSpPr>
        <p:spPr>
          <a:xfrm>
            <a:off x="577250" y="1802401"/>
            <a:ext cx="6057170" cy="3446969"/>
          </a:xfrm>
          <a:prstGeom prst="rect">
            <a:avLst/>
          </a:prstGeom>
          <a:noFill/>
        </p:spPr>
        <p:txBody>
          <a:bodyPr wrap="square" rtlCol="0">
            <a:spAutoFit/>
          </a:bodyPr>
          <a:lstStyle/>
          <a:p>
            <a:pPr marL="0" marR="0">
              <a:lnSpc>
                <a:spcPct val="107000"/>
              </a:lnSpc>
              <a:spcBef>
                <a:spcPts val="0"/>
              </a:spcBef>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Don’t want to wait for a paper statement?  </a:t>
            </a:r>
          </a:p>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Your contribution history can be viewed 24/7/365 on our Participant Dashboard</a:t>
            </a:r>
            <a:r>
              <a:rPr lang="en-US" b="1" kern="100" dirty="0">
                <a:latin typeface="Aptos" panose="020B0004020202020204" pitchFamily="34" charset="0"/>
                <a:ea typeface="Aptos" panose="020B0004020202020204" pitchFamily="34" charset="0"/>
                <a:cs typeface="Times New Roman" panose="02020603050405020304" pitchFamily="18" charset="0"/>
              </a:rPr>
              <a:t> through our website at </a:t>
            </a:r>
            <a:r>
              <a:rPr lang="en-US" b="1" kern="100" dirty="0" err="1">
                <a:latin typeface="Aptos" panose="020B0004020202020204" pitchFamily="34" charset="0"/>
                <a:ea typeface="Aptos" panose="020B0004020202020204" pitchFamily="34" charset="0"/>
                <a:cs typeface="Times New Roman" panose="02020603050405020304" pitchFamily="18" charset="0"/>
              </a:rPr>
              <a:t>www.fvlab.com</a:t>
            </a:r>
            <a:r>
              <a:rPr lang="en-US" b="1" kern="100" dirty="0">
                <a:latin typeface="Aptos" panose="020B0004020202020204" pitchFamily="34" charset="0"/>
                <a:ea typeface="Aptos" panose="020B0004020202020204" pitchFamily="34" charset="0"/>
                <a:cs typeface="Times New Roman" panose="02020603050405020304" pitchFamily="18" charset="0"/>
              </a:rPr>
              <a:t> </a:t>
            </a:r>
          </a:p>
          <a:p>
            <a:pPr marL="0" marR="0">
              <a:lnSpc>
                <a:spcPct val="107000"/>
              </a:lnSpc>
              <a:spcBef>
                <a:spcPts val="0"/>
              </a:spcBef>
              <a:spcAft>
                <a:spcPts val="800"/>
              </a:spcAft>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pPr>
            <a:r>
              <a:rPr lang="en-US" b="1" kern="100" dirty="0">
                <a:latin typeface="Aptos" panose="020B0004020202020204" pitchFamily="34" charset="0"/>
                <a:ea typeface="Aptos" panose="020B0004020202020204" pitchFamily="34" charset="0"/>
                <a:cs typeface="Times New Roman" panose="02020603050405020304" pitchFamily="18" charset="0"/>
              </a:rPr>
              <a:t>Contact the Fund Office for access if you haven’t already</a:t>
            </a:r>
          </a:p>
          <a:p>
            <a:pPr marL="0" marR="0">
              <a:lnSpc>
                <a:spcPct val="107000"/>
              </a:lnSpc>
              <a:spcBef>
                <a:spcPts val="0"/>
              </a:spcBef>
              <a:spcAft>
                <a:spcPts val="800"/>
              </a:spcAft>
            </a:pPr>
            <a:r>
              <a:rPr lang="en-US" b="1" kern="100" dirty="0">
                <a:latin typeface="Aptos" panose="020B0004020202020204" pitchFamily="34" charset="0"/>
                <a:ea typeface="Aptos" panose="020B0004020202020204" pitchFamily="34" charset="0"/>
                <a:cs typeface="Times New Roman" panose="02020603050405020304" pitchFamily="18" charset="0"/>
              </a:rPr>
              <a:t>been provided your username and password.</a:t>
            </a:r>
          </a:p>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8" name="Picture 7">
            <a:extLst>
              <a:ext uri="{FF2B5EF4-FFF2-40B4-BE49-F238E27FC236}">
                <a16:creationId xmlns:a16="http://schemas.microsoft.com/office/drawing/2014/main" id="{134ACC5D-2324-57F2-C46D-3B09405FE15A}"/>
              </a:ext>
            </a:extLst>
          </p:cNvPr>
          <p:cNvPicPr>
            <a:picLocks noChangeAspect="1"/>
          </p:cNvPicPr>
          <p:nvPr/>
        </p:nvPicPr>
        <p:blipFill>
          <a:blip r:embed="rId3"/>
          <a:stretch>
            <a:fillRect/>
          </a:stretch>
        </p:blipFill>
        <p:spPr>
          <a:xfrm>
            <a:off x="6919010" y="964734"/>
            <a:ext cx="2236564" cy="5856759"/>
          </a:xfrm>
          <a:prstGeom prst="rect">
            <a:avLst/>
          </a:prstGeom>
        </p:spPr>
      </p:pic>
      <p:pic>
        <p:nvPicPr>
          <p:cNvPr id="9" name="Picture 8">
            <a:extLst>
              <a:ext uri="{FF2B5EF4-FFF2-40B4-BE49-F238E27FC236}">
                <a16:creationId xmlns:a16="http://schemas.microsoft.com/office/drawing/2014/main" id="{D009FE5F-7C40-3B6C-D70C-E5CECA4BA804}"/>
              </a:ext>
            </a:extLst>
          </p:cNvPr>
          <p:cNvPicPr>
            <a:picLocks noChangeAspect="1"/>
          </p:cNvPicPr>
          <p:nvPr/>
        </p:nvPicPr>
        <p:blipFill>
          <a:blip r:embed="rId4"/>
          <a:stretch>
            <a:fillRect/>
          </a:stretch>
        </p:blipFill>
        <p:spPr>
          <a:xfrm>
            <a:off x="1798884" y="4597102"/>
            <a:ext cx="1806951" cy="1736642"/>
          </a:xfrm>
          <a:prstGeom prst="rect">
            <a:avLst/>
          </a:prstGeom>
        </p:spPr>
      </p:pic>
      <p:sp>
        <p:nvSpPr>
          <p:cNvPr id="5" name="Slide Number Placeholder 4">
            <a:extLst>
              <a:ext uri="{FF2B5EF4-FFF2-40B4-BE49-F238E27FC236}">
                <a16:creationId xmlns:a16="http://schemas.microsoft.com/office/drawing/2014/main" id="{9201DD4B-BA12-E2BF-330D-84F54F58E4C3}"/>
              </a:ext>
            </a:extLst>
          </p:cNvPr>
          <p:cNvSpPr>
            <a:spLocks noGrp="1"/>
          </p:cNvSpPr>
          <p:nvPr>
            <p:ph type="sldNum" sz="quarter" idx="12"/>
          </p:nvPr>
        </p:nvSpPr>
        <p:spPr/>
        <p:txBody>
          <a:bodyPr/>
          <a:lstStyle/>
          <a:p>
            <a:fld id="{543D6CC3-2EED-45CB-96E6-59A4F6524697}" type="slidenum">
              <a:rPr lang="en-US" smtClean="0"/>
              <a:t>8</a:t>
            </a:fld>
            <a:endParaRPr lang="en-US"/>
          </a:p>
        </p:txBody>
      </p:sp>
    </p:spTree>
    <p:extLst>
      <p:ext uri="{BB962C8B-B14F-4D97-AF65-F5344CB8AC3E}">
        <p14:creationId xmlns:p14="http://schemas.microsoft.com/office/powerpoint/2010/main" val="4024068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02225-7615-9E35-3F69-D40BD4E3FA84}"/>
              </a:ext>
            </a:extLst>
          </p:cNvPr>
          <p:cNvSpPr/>
          <p:nvPr/>
        </p:nvSpPr>
        <p:spPr>
          <a:xfrm>
            <a:off x="0" y="325926"/>
            <a:ext cx="12192000" cy="194192"/>
          </a:xfrm>
          <a:prstGeom prst="rect">
            <a:avLst/>
          </a:prstGeom>
          <a:solidFill>
            <a:srgbClr val="B323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and white fox logo&#10;&#10;Description automatically generated">
            <a:extLst>
              <a:ext uri="{FF2B5EF4-FFF2-40B4-BE49-F238E27FC236}">
                <a16:creationId xmlns:a16="http://schemas.microsoft.com/office/drawing/2014/main" id="{79335CFF-8768-3AFE-D317-4EFB18232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6192" y="5809488"/>
            <a:ext cx="792480" cy="1048512"/>
          </a:xfrm>
          <a:prstGeom prst="rect">
            <a:avLst/>
          </a:prstGeom>
        </p:spPr>
      </p:pic>
      <p:sp>
        <p:nvSpPr>
          <p:cNvPr id="3" name="TextBox 2">
            <a:extLst>
              <a:ext uri="{FF2B5EF4-FFF2-40B4-BE49-F238E27FC236}">
                <a16:creationId xmlns:a16="http://schemas.microsoft.com/office/drawing/2014/main" id="{A945D9E0-A226-68CE-C32B-A3211127876C}"/>
              </a:ext>
            </a:extLst>
          </p:cNvPr>
          <p:cNvSpPr txBox="1"/>
          <p:nvPr/>
        </p:nvSpPr>
        <p:spPr>
          <a:xfrm>
            <a:off x="-1" y="964734"/>
            <a:ext cx="5931017" cy="461665"/>
          </a:xfrm>
          <a:prstGeom prst="rect">
            <a:avLst/>
          </a:prstGeom>
          <a:noFill/>
        </p:spPr>
        <p:txBody>
          <a:bodyPr wrap="square" rtlCol="0">
            <a:spAutoFit/>
          </a:bodyPr>
          <a:lstStyle/>
          <a:p>
            <a:r>
              <a:rPr lang="en-US" sz="2400" b="1" dirty="0"/>
              <a:t>Participant Dashboard</a:t>
            </a:r>
          </a:p>
        </p:txBody>
      </p:sp>
      <p:sp>
        <p:nvSpPr>
          <p:cNvPr id="4" name="TextBox 3">
            <a:extLst>
              <a:ext uri="{FF2B5EF4-FFF2-40B4-BE49-F238E27FC236}">
                <a16:creationId xmlns:a16="http://schemas.microsoft.com/office/drawing/2014/main" id="{7BED1681-EFC4-7A4C-BFF6-8E4A0E76FA42}"/>
              </a:ext>
            </a:extLst>
          </p:cNvPr>
          <p:cNvSpPr txBox="1"/>
          <p:nvPr/>
        </p:nvSpPr>
        <p:spPr>
          <a:xfrm>
            <a:off x="577250" y="1802401"/>
            <a:ext cx="6057170" cy="768287"/>
          </a:xfrm>
          <a:prstGeom prst="rect">
            <a:avLst/>
          </a:prstGeom>
          <a:noFill/>
        </p:spPr>
        <p:txBody>
          <a:bodyPr wrap="square" rtlCol="0">
            <a:spAutoFit/>
          </a:bodyPr>
          <a:lstStyle/>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D51FDD55-E8D7-3428-4B5E-FF8D05834410}"/>
              </a:ext>
            </a:extLst>
          </p:cNvPr>
          <p:cNvSpPr txBox="1"/>
          <p:nvPr/>
        </p:nvSpPr>
        <p:spPr>
          <a:xfrm>
            <a:off x="7284269" y="1871015"/>
            <a:ext cx="4168370" cy="3970318"/>
          </a:xfrm>
          <a:prstGeom prst="rect">
            <a:avLst/>
          </a:prstGeom>
          <a:noFill/>
        </p:spPr>
        <p:txBody>
          <a:bodyPr wrap="square" rtlCol="0">
            <a:spAutoFit/>
          </a:bodyPr>
          <a:lstStyle/>
          <a:p>
            <a:pPr marL="285750" indent="-285750">
              <a:buFont typeface="Arial" panose="020B0604020202020204" pitchFamily="34" charset="0"/>
              <a:buChar char="•"/>
            </a:pPr>
            <a:r>
              <a:rPr lang="en-US" dirty="0"/>
              <a:t>Personal general information</a:t>
            </a:r>
          </a:p>
          <a:p>
            <a:endParaRPr lang="en-US" dirty="0"/>
          </a:p>
          <a:p>
            <a:pPr marL="285750" indent="-285750">
              <a:buFont typeface="Arial" panose="020B0604020202020204" pitchFamily="34" charset="0"/>
              <a:buChar char="•"/>
            </a:pPr>
            <a:r>
              <a:rPr lang="en-US" dirty="0"/>
              <a:t>Eligibility status</a:t>
            </a:r>
          </a:p>
          <a:p>
            <a:endParaRPr lang="en-US" dirty="0"/>
          </a:p>
          <a:p>
            <a:pPr marL="285750" indent="-285750">
              <a:buFont typeface="Arial" panose="020B0604020202020204" pitchFamily="34" charset="0"/>
              <a:buChar char="•"/>
            </a:pPr>
            <a:r>
              <a:rPr lang="en-US" dirty="0"/>
              <a:t>Review recent insurance claims</a:t>
            </a:r>
          </a:p>
          <a:p>
            <a:endParaRPr lang="en-US" dirty="0"/>
          </a:p>
          <a:p>
            <a:pPr marL="285750" indent="-285750">
              <a:buFont typeface="Arial" panose="020B0604020202020204" pitchFamily="34" charset="0"/>
              <a:buChar char="•"/>
            </a:pPr>
            <a:r>
              <a:rPr lang="en-US" dirty="0"/>
              <a:t>Pension credits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Prepare a pension estimate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Submit online forms</a:t>
            </a:r>
          </a:p>
          <a:p>
            <a:endParaRPr lang="en-US" dirty="0"/>
          </a:p>
          <a:p>
            <a:pPr marL="285750" indent="-285750">
              <a:buFont typeface="Arial" panose="020B0604020202020204" pitchFamily="34" charset="0"/>
              <a:buChar char="•"/>
            </a:pPr>
            <a:r>
              <a:rPr lang="en-US" dirty="0"/>
              <a:t>Print paper forms</a:t>
            </a:r>
          </a:p>
          <a:p>
            <a:endParaRPr lang="en-US" dirty="0"/>
          </a:p>
        </p:txBody>
      </p:sp>
      <p:pic>
        <p:nvPicPr>
          <p:cNvPr id="10" name="Picture 9">
            <a:extLst>
              <a:ext uri="{FF2B5EF4-FFF2-40B4-BE49-F238E27FC236}">
                <a16:creationId xmlns:a16="http://schemas.microsoft.com/office/drawing/2014/main" id="{441DE5FD-E035-9999-AAE0-E3FA5E5EC597}"/>
              </a:ext>
            </a:extLst>
          </p:cNvPr>
          <p:cNvPicPr>
            <a:picLocks noChangeAspect="1"/>
          </p:cNvPicPr>
          <p:nvPr/>
        </p:nvPicPr>
        <p:blipFill>
          <a:blip r:embed="rId3"/>
          <a:stretch>
            <a:fillRect/>
          </a:stretch>
        </p:blipFill>
        <p:spPr>
          <a:xfrm>
            <a:off x="269269" y="1871015"/>
            <a:ext cx="6235704" cy="4394181"/>
          </a:xfrm>
          <a:prstGeom prst="rect">
            <a:avLst/>
          </a:prstGeom>
        </p:spPr>
      </p:pic>
      <p:sp>
        <p:nvSpPr>
          <p:cNvPr id="7" name="Slide Number Placeholder 6">
            <a:extLst>
              <a:ext uri="{FF2B5EF4-FFF2-40B4-BE49-F238E27FC236}">
                <a16:creationId xmlns:a16="http://schemas.microsoft.com/office/drawing/2014/main" id="{FF7503BB-6C7A-62D8-0387-15824D7FC5F0}"/>
              </a:ext>
            </a:extLst>
          </p:cNvPr>
          <p:cNvSpPr>
            <a:spLocks noGrp="1"/>
          </p:cNvSpPr>
          <p:nvPr>
            <p:ph type="sldNum" sz="quarter" idx="12"/>
          </p:nvPr>
        </p:nvSpPr>
        <p:spPr/>
        <p:txBody>
          <a:bodyPr/>
          <a:lstStyle/>
          <a:p>
            <a:fld id="{543D6CC3-2EED-45CB-96E6-59A4F6524697}" type="slidenum">
              <a:rPr lang="en-US" smtClean="0"/>
              <a:t>9</a:t>
            </a:fld>
            <a:endParaRPr lang="en-US"/>
          </a:p>
        </p:txBody>
      </p:sp>
    </p:spTree>
    <p:extLst>
      <p:ext uri="{BB962C8B-B14F-4D97-AF65-F5344CB8AC3E}">
        <p14:creationId xmlns:p14="http://schemas.microsoft.com/office/powerpoint/2010/main" val="27696777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1658</TotalTime>
  <Words>4610</Words>
  <Application>Microsoft Office PowerPoint</Application>
  <PresentationFormat>Widescreen</PresentationFormat>
  <Paragraphs>578</Paragraphs>
  <Slides>47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Aptos</vt:lpstr>
      <vt:lpstr>Aptos Display</vt:lpstr>
      <vt:lpstr>Arial</vt:lpstr>
      <vt:lpstr>Calibri</vt:lpstr>
      <vt:lpstr>Courier New</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Ugarte</dc:creator>
  <cp:lastModifiedBy>Deborah French</cp:lastModifiedBy>
  <cp:revision>137</cp:revision>
  <cp:lastPrinted>2024-04-08T15:50:09Z</cp:lastPrinted>
  <dcterms:created xsi:type="dcterms:W3CDTF">2024-03-22T17:28:48Z</dcterms:created>
  <dcterms:modified xsi:type="dcterms:W3CDTF">2024-11-08T13:27:20Z</dcterms:modified>
</cp:coreProperties>
</file>